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55"/>
  </p:notesMasterIdLst>
  <p:handoutMasterIdLst>
    <p:handoutMasterId r:id="rId56"/>
  </p:handoutMasterIdLst>
  <p:sldIdLst>
    <p:sldId id="289" r:id="rId5"/>
    <p:sldId id="291" r:id="rId6"/>
    <p:sldId id="359" r:id="rId7"/>
    <p:sldId id="315" r:id="rId8"/>
    <p:sldId id="316" r:id="rId9"/>
    <p:sldId id="318" r:id="rId10"/>
    <p:sldId id="319" r:id="rId11"/>
    <p:sldId id="320" r:id="rId12"/>
    <p:sldId id="321" r:id="rId13"/>
    <p:sldId id="322" r:id="rId14"/>
    <p:sldId id="323" r:id="rId15"/>
    <p:sldId id="353" r:id="rId16"/>
    <p:sldId id="354" r:id="rId17"/>
    <p:sldId id="355" r:id="rId18"/>
    <p:sldId id="324" r:id="rId19"/>
    <p:sldId id="333" r:id="rId20"/>
    <p:sldId id="325" r:id="rId21"/>
    <p:sldId id="360" r:id="rId22"/>
    <p:sldId id="334" r:id="rId23"/>
    <p:sldId id="335" r:id="rId24"/>
    <p:sldId id="326" r:id="rId25"/>
    <p:sldId id="362" r:id="rId26"/>
    <p:sldId id="363" r:id="rId27"/>
    <p:sldId id="361" r:id="rId28"/>
    <p:sldId id="347" r:id="rId29"/>
    <p:sldId id="336" r:id="rId30"/>
    <p:sldId id="364" r:id="rId31"/>
    <p:sldId id="365" r:id="rId32"/>
    <p:sldId id="349" r:id="rId33"/>
    <p:sldId id="350" r:id="rId34"/>
    <p:sldId id="327" r:id="rId35"/>
    <p:sldId id="328" r:id="rId36"/>
    <p:sldId id="329" r:id="rId37"/>
    <p:sldId id="330" r:id="rId38"/>
    <p:sldId id="331" r:id="rId39"/>
    <p:sldId id="367" r:id="rId40"/>
    <p:sldId id="343" r:id="rId41"/>
    <p:sldId id="344" r:id="rId42"/>
    <p:sldId id="345" r:id="rId43"/>
    <p:sldId id="346" r:id="rId44"/>
    <p:sldId id="338" r:id="rId45"/>
    <p:sldId id="339" r:id="rId46"/>
    <p:sldId id="340" r:id="rId47"/>
    <p:sldId id="341" r:id="rId48"/>
    <p:sldId id="342" r:id="rId49"/>
    <p:sldId id="352" r:id="rId50"/>
    <p:sldId id="356" r:id="rId51"/>
    <p:sldId id="357" r:id="rId52"/>
    <p:sldId id="358" r:id="rId53"/>
    <p:sldId id="307" r:id="rId5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51E6DB-7254-43AF-9A01-1BE553F9EB5C}" v="4907" dt="2025-03-08T19:57:24.220"/>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4681" autoAdjust="0"/>
  </p:normalViewPr>
  <p:slideViewPr>
    <p:cSldViewPr snapToGrid="0">
      <p:cViewPr varScale="1">
        <p:scale>
          <a:sx n="40" d="100"/>
          <a:sy n="40" d="100"/>
        </p:scale>
        <p:origin x="928" y="2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uenette" userId="7951cbffb5e39bf7" providerId="LiveId" clId="{6551E6DB-7254-43AF-9A01-1BE553F9EB5C}"/>
    <pc:docChg chg="undo redo custSel addSld delSld modSld sldOrd">
      <pc:chgData name="David Guenette" userId="7951cbffb5e39bf7" providerId="LiveId" clId="{6551E6DB-7254-43AF-9A01-1BE553F9EB5C}" dt="2025-03-08T19:57:24.220" v="5934" actId="20577"/>
      <pc:docMkLst>
        <pc:docMk/>
      </pc:docMkLst>
      <pc:sldChg chg="addSp modSp mod modAnim">
        <pc:chgData name="David Guenette" userId="7951cbffb5e39bf7" providerId="LiveId" clId="{6551E6DB-7254-43AF-9A01-1BE553F9EB5C}" dt="2025-03-08T16:28:21.965" v="1206" actId="1035"/>
        <pc:sldMkLst>
          <pc:docMk/>
          <pc:sldMk cId="3078994387" sldId="289"/>
        </pc:sldMkLst>
        <pc:spChg chg="add mod">
          <ac:chgData name="David Guenette" userId="7951cbffb5e39bf7" providerId="LiveId" clId="{6551E6DB-7254-43AF-9A01-1BE553F9EB5C}" dt="2025-03-08T16:27:58.202" v="1198" actId="20577"/>
          <ac:spMkLst>
            <pc:docMk/>
            <pc:sldMk cId="3078994387" sldId="289"/>
            <ac:spMk id="4" creationId="{723EE4D2-FBCD-9203-28DF-15223A6ECF25}"/>
          </ac:spMkLst>
        </pc:spChg>
        <pc:spChg chg="mod">
          <ac:chgData name="David Guenette" userId="7951cbffb5e39bf7" providerId="LiveId" clId="{6551E6DB-7254-43AF-9A01-1BE553F9EB5C}" dt="2025-03-08T16:24:02.739" v="1009" actId="20577"/>
          <ac:spMkLst>
            <pc:docMk/>
            <pc:sldMk cId="3078994387" sldId="289"/>
            <ac:spMk id="9" creationId="{6FEC93CF-2672-7D78-F278-58C5E012E0DF}"/>
          </ac:spMkLst>
        </pc:spChg>
        <pc:picChg chg="add mod">
          <ac:chgData name="David Guenette" userId="7951cbffb5e39bf7" providerId="LiveId" clId="{6551E6DB-7254-43AF-9A01-1BE553F9EB5C}" dt="2025-03-08T16:28:21.965" v="1206" actId="1035"/>
          <ac:picMkLst>
            <pc:docMk/>
            <pc:sldMk cId="3078994387" sldId="289"/>
            <ac:picMk id="3" creationId="{97CAF7F4-3316-87E6-3136-EE436CE23227}"/>
          </ac:picMkLst>
        </pc:picChg>
        <pc:picChg chg="mod">
          <ac:chgData name="David Guenette" userId="7951cbffb5e39bf7" providerId="LiveId" clId="{6551E6DB-7254-43AF-9A01-1BE553F9EB5C}" dt="2025-03-08T16:23:00.763" v="967" actId="1076"/>
          <ac:picMkLst>
            <pc:docMk/>
            <pc:sldMk cId="3078994387" sldId="289"/>
            <ac:picMk id="5" creationId="{EC5B1652-07B1-D7DF-5D49-85D75F1CF817}"/>
          </ac:picMkLst>
        </pc:picChg>
      </pc:sldChg>
      <pc:sldChg chg="modSp mod">
        <pc:chgData name="David Guenette" userId="7951cbffb5e39bf7" providerId="LiveId" clId="{6551E6DB-7254-43AF-9A01-1BE553F9EB5C}" dt="2025-03-08T17:45:29.506" v="1685" actId="255"/>
        <pc:sldMkLst>
          <pc:docMk/>
          <pc:sldMk cId="3213599427" sldId="291"/>
        </pc:sldMkLst>
        <pc:spChg chg="mod">
          <ac:chgData name="David Guenette" userId="7951cbffb5e39bf7" providerId="LiveId" clId="{6551E6DB-7254-43AF-9A01-1BE553F9EB5C}" dt="2025-03-08T15:56:40.663" v="207" actId="20577"/>
          <ac:spMkLst>
            <pc:docMk/>
            <pc:sldMk cId="3213599427" sldId="291"/>
            <ac:spMk id="2" creationId="{5A231F0A-B060-5740-E501-E299B04D7940}"/>
          </ac:spMkLst>
        </pc:spChg>
        <pc:spChg chg="mod">
          <ac:chgData name="David Guenette" userId="7951cbffb5e39bf7" providerId="LiveId" clId="{6551E6DB-7254-43AF-9A01-1BE553F9EB5C}" dt="2025-03-08T17:45:29.506" v="1685" actId="255"/>
          <ac:spMkLst>
            <pc:docMk/>
            <pc:sldMk cId="3213599427" sldId="291"/>
            <ac:spMk id="9" creationId="{6FEC93CF-2672-7D78-F278-58C5E012E0DF}"/>
          </ac:spMkLst>
        </pc:spChg>
      </pc:sldChg>
      <pc:sldChg chg="modSp mod">
        <pc:chgData name="David Guenette" userId="7951cbffb5e39bf7" providerId="LiveId" clId="{6551E6DB-7254-43AF-9A01-1BE553F9EB5C}" dt="2025-03-08T19:57:24.220" v="5934" actId="20577"/>
        <pc:sldMkLst>
          <pc:docMk/>
          <pc:sldMk cId="889415989" sldId="307"/>
        </pc:sldMkLst>
        <pc:spChg chg="mod">
          <ac:chgData name="David Guenette" userId="7951cbffb5e39bf7" providerId="LiveId" clId="{6551E6DB-7254-43AF-9A01-1BE553F9EB5C}" dt="2025-03-08T19:56:31.178" v="5925" actId="1038"/>
          <ac:spMkLst>
            <pc:docMk/>
            <pc:sldMk cId="889415989" sldId="307"/>
            <ac:spMk id="2" creationId="{5A231F0A-B060-5740-E501-E299B04D7940}"/>
          </ac:spMkLst>
        </pc:spChg>
        <pc:spChg chg="mod">
          <ac:chgData name="David Guenette" userId="7951cbffb5e39bf7" providerId="LiveId" clId="{6551E6DB-7254-43AF-9A01-1BE553F9EB5C}" dt="2025-03-08T19:57:24.220" v="5934" actId="20577"/>
          <ac:spMkLst>
            <pc:docMk/>
            <pc:sldMk cId="889415989" sldId="307"/>
            <ac:spMk id="9" creationId="{6FEC93CF-2672-7D78-F278-58C5E012E0DF}"/>
          </ac:spMkLst>
        </pc:spChg>
      </pc:sldChg>
      <pc:sldChg chg="addSp delSp modSp del mod addAnim delAnim modAnim">
        <pc:chgData name="David Guenette" userId="7951cbffb5e39bf7" providerId="LiveId" clId="{6551E6DB-7254-43AF-9A01-1BE553F9EB5C}" dt="2025-03-08T18:49:35.195" v="2758" actId="2696"/>
        <pc:sldMkLst>
          <pc:docMk/>
          <pc:sldMk cId="3172543857" sldId="312"/>
        </pc:sldMkLst>
        <pc:spChg chg="mod">
          <ac:chgData name="David Guenette" userId="7951cbffb5e39bf7" providerId="LiveId" clId="{6551E6DB-7254-43AF-9A01-1BE553F9EB5C}" dt="2025-03-08T18:43:28.426" v="2679" actId="26606"/>
          <ac:spMkLst>
            <pc:docMk/>
            <pc:sldMk cId="3172543857" sldId="312"/>
            <ac:spMk id="2" creationId="{5A231F0A-B060-5740-E501-E299B04D7940}"/>
          </ac:spMkLst>
        </pc:spChg>
        <pc:spChg chg="add mod">
          <ac:chgData name="David Guenette" userId="7951cbffb5e39bf7" providerId="LiveId" clId="{6551E6DB-7254-43AF-9A01-1BE553F9EB5C}" dt="2025-03-08T18:35:25.620" v="2633"/>
          <ac:spMkLst>
            <pc:docMk/>
            <pc:sldMk cId="3172543857" sldId="312"/>
            <ac:spMk id="3" creationId="{136DF883-720C-614A-9328-584CA121C458}"/>
          </ac:spMkLst>
        </pc:spChg>
        <pc:spChg chg="add del">
          <ac:chgData name="David Guenette" userId="7951cbffb5e39bf7" providerId="LiveId" clId="{6551E6DB-7254-43AF-9A01-1BE553F9EB5C}" dt="2025-03-08T18:42:55.084" v="2674" actId="931"/>
          <ac:spMkLst>
            <pc:docMk/>
            <pc:sldMk cId="3172543857" sldId="312"/>
            <ac:spMk id="5" creationId="{7DB4C8BD-BCCA-0D42-410C-768984304A98}"/>
          </ac:spMkLst>
        </pc:spChg>
        <pc:spChg chg="add del mod">
          <ac:chgData name="David Guenette" userId="7951cbffb5e39bf7" providerId="LiveId" clId="{6551E6DB-7254-43AF-9A01-1BE553F9EB5C}" dt="2025-03-08T18:43:28.426" v="2679" actId="26606"/>
          <ac:spMkLst>
            <pc:docMk/>
            <pc:sldMk cId="3172543857" sldId="312"/>
            <ac:spMk id="9" creationId="{6FEC93CF-2672-7D78-F278-58C5E012E0DF}"/>
          </ac:spMkLst>
        </pc:spChg>
        <pc:spChg chg="add mod">
          <ac:chgData name="David Guenette" userId="7951cbffb5e39bf7" providerId="LiveId" clId="{6551E6DB-7254-43AF-9A01-1BE553F9EB5C}" dt="2025-03-08T18:43:44.385" v="2683" actId="478"/>
          <ac:spMkLst>
            <pc:docMk/>
            <pc:sldMk cId="3172543857" sldId="312"/>
            <ac:spMk id="20" creationId="{FCE1CD0A-3817-1ACB-65FA-B8A546ABF73B}"/>
          </ac:spMkLst>
        </pc:spChg>
        <pc:spChg chg="add del">
          <ac:chgData name="David Guenette" userId="7951cbffb5e39bf7" providerId="LiveId" clId="{6551E6DB-7254-43AF-9A01-1BE553F9EB5C}" dt="2025-03-08T18:43:28.426" v="2679" actId="26606"/>
          <ac:spMkLst>
            <pc:docMk/>
            <pc:sldMk cId="3172543857" sldId="312"/>
            <ac:spMk id="51" creationId="{82950D9A-4705-4314-961A-4F88B2CE412D}"/>
          </ac:spMkLst>
        </pc:spChg>
        <pc:spChg chg="add del">
          <ac:chgData name="David Guenette" userId="7951cbffb5e39bf7" providerId="LiveId" clId="{6551E6DB-7254-43AF-9A01-1BE553F9EB5C}" dt="2025-03-08T18:43:28.426" v="2679" actId="26606"/>
          <ac:spMkLst>
            <pc:docMk/>
            <pc:sldMk cId="3172543857" sldId="312"/>
            <ac:spMk id="74" creationId="{5B8092E2-D77A-4CE6-BB2D-6269784456A0}"/>
          </ac:spMkLst>
        </pc:spChg>
        <pc:spChg chg="add del">
          <ac:chgData name="David Guenette" userId="7951cbffb5e39bf7" providerId="LiveId" clId="{6551E6DB-7254-43AF-9A01-1BE553F9EB5C}" dt="2025-03-08T18:43:28.426" v="2679" actId="26606"/>
          <ac:spMkLst>
            <pc:docMk/>
            <pc:sldMk cId="3172543857" sldId="312"/>
            <ac:spMk id="76" creationId="{D02CD835-4B0F-45D6-9B85-B049A1005789}"/>
          </ac:spMkLst>
        </pc:spChg>
        <pc:picChg chg="del mod">
          <ac:chgData name="David Guenette" userId="7951cbffb5e39bf7" providerId="LiveId" clId="{6551E6DB-7254-43AF-9A01-1BE553F9EB5C}" dt="2025-03-08T18:35:06.701" v="2631" actId="478"/>
          <ac:picMkLst>
            <pc:docMk/>
            <pc:sldMk cId="3172543857" sldId="312"/>
            <ac:picMk id="6" creationId="{C3A9C6CA-41D7-74F5-1217-EDB9FEC53230}"/>
          </ac:picMkLst>
        </pc:picChg>
        <pc:picChg chg="add mod">
          <ac:chgData name="David Guenette" userId="7951cbffb5e39bf7" providerId="LiveId" clId="{6551E6DB-7254-43AF-9A01-1BE553F9EB5C}" dt="2025-03-08T18:38:11.478" v="2642" actId="931"/>
          <ac:picMkLst>
            <pc:docMk/>
            <pc:sldMk cId="3172543857" sldId="312"/>
            <ac:picMk id="7" creationId="{C58D3680-CEFE-9853-9B48-8C51F84E5163}"/>
          </ac:picMkLst>
        </pc:picChg>
        <pc:picChg chg="add mod">
          <ac:chgData name="David Guenette" userId="7951cbffb5e39bf7" providerId="LiveId" clId="{6551E6DB-7254-43AF-9A01-1BE553F9EB5C}" dt="2025-03-08T18:38:43.749" v="2649" actId="931"/>
          <ac:picMkLst>
            <pc:docMk/>
            <pc:sldMk cId="3172543857" sldId="312"/>
            <ac:picMk id="10" creationId="{A9E79CFE-60A7-BB07-86B7-4EBDDC3656AE}"/>
          </ac:picMkLst>
        </pc:picChg>
        <pc:picChg chg="add mod">
          <ac:chgData name="David Guenette" userId="7951cbffb5e39bf7" providerId="LiveId" clId="{6551E6DB-7254-43AF-9A01-1BE553F9EB5C}" dt="2025-03-08T18:39:16.009" v="2655" actId="931"/>
          <ac:picMkLst>
            <pc:docMk/>
            <pc:sldMk cId="3172543857" sldId="312"/>
            <ac:picMk id="12" creationId="{F78D3E97-3611-B773-FFF6-161C833F5AAB}"/>
          </ac:picMkLst>
        </pc:picChg>
        <pc:picChg chg="add mod">
          <ac:chgData name="David Guenette" userId="7951cbffb5e39bf7" providerId="LiveId" clId="{6551E6DB-7254-43AF-9A01-1BE553F9EB5C}" dt="2025-03-08T18:39:57.836" v="2664" actId="931"/>
          <ac:picMkLst>
            <pc:docMk/>
            <pc:sldMk cId="3172543857" sldId="312"/>
            <ac:picMk id="14" creationId="{410936FF-BDDE-30F3-DEDC-E3B68A63848E}"/>
          </ac:picMkLst>
        </pc:picChg>
        <pc:picChg chg="add mod">
          <ac:chgData name="David Guenette" userId="7951cbffb5e39bf7" providerId="LiveId" clId="{6551E6DB-7254-43AF-9A01-1BE553F9EB5C}" dt="2025-03-08T18:42:32.443" v="2673" actId="931"/>
          <ac:picMkLst>
            <pc:docMk/>
            <pc:sldMk cId="3172543857" sldId="312"/>
            <ac:picMk id="16" creationId="{1A98AC56-9873-F302-B2B4-1BAEC7DE3896}"/>
          </ac:picMkLst>
        </pc:picChg>
        <pc:picChg chg="add del mod">
          <ac:chgData name="David Guenette" userId="7951cbffb5e39bf7" providerId="LiveId" clId="{6551E6DB-7254-43AF-9A01-1BE553F9EB5C}" dt="2025-03-08T18:43:44.385" v="2683" actId="478"/>
          <ac:picMkLst>
            <pc:docMk/>
            <pc:sldMk cId="3172543857" sldId="312"/>
            <ac:picMk id="18" creationId="{3B0C4E74-228A-D82A-04EE-CEC94CC6C9FD}"/>
          </ac:picMkLst>
        </pc:picChg>
        <pc:cxnChg chg="add del">
          <ac:chgData name="David Guenette" userId="7951cbffb5e39bf7" providerId="LiveId" clId="{6551E6DB-7254-43AF-9A01-1BE553F9EB5C}" dt="2025-03-08T18:43:28.426" v="2679" actId="26606"/>
          <ac:cxnSpMkLst>
            <pc:docMk/>
            <pc:sldMk cId="3172543857" sldId="312"/>
            <ac:cxnSpMk id="39" creationId="{DC1E3AB1-2A8C-4607-9FAE-D8BDB280FE1A}"/>
          </ac:cxnSpMkLst>
        </pc:cxnChg>
        <pc:cxnChg chg="add del">
          <ac:chgData name="David Guenette" userId="7951cbffb5e39bf7" providerId="LiveId" clId="{6551E6DB-7254-43AF-9A01-1BE553F9EB5C}" dt="2025-03-08T18:43:28.426" v="2679" actId="26606"/>
          <ac:cxnSpMkLst>
            <pc:docMk/>
            <pc:sldMk cId="3172543857" sldId="312"/>
            <ac:cxnSpMk id="47" creationId="{28CD9F06-9628-469C-B788-A894E3E08281}"/>
          </ac:cxnSpMkLst>
        </pc:cxnChg>
        <pc:cxnChg chg="add del">
          <ac:chgData name="David Guenette" userId="7951cbffb5e39bf7" providerId="LiveId" clId="{6551E6DB-7254-43AF-9A01-1BE553F9EB5C}" dt="2025-03-08T18:43:28.426" v="2679" actId="26606"/>
          <ac:cxnSpMkLst>
            <pc:docMk/>
            <pc:sldMk cId="3172543857" sldId="312"/>
            <ac:cxnSpMk id="64" creationId="{26D66059-832F-40B6-A35F-F56C8F38A1E7}"/>
          </ac:cxnSpMkLst>
        </pc:cxnChg>
        <pc:cxnChg chg="add del">
          <ac:chgData name="David Guenette" userId="7951cbffb5e39bf7" providerId="LiveId" clId="{6551E6DB-7254-43AF-9A01-1BE553F9EB5C}" dt="2025-03-08T18:43:28.426" v="2679" actId="26606"/>
          <ac:cxnSpMkLst>
            <pc:docMk/>
            <pc:sldMk cId="3172543857" sldId="312"/>
            <ac:cxnSpMk id="88" creationId="{59592DA5-68A4-46A6-90EA-F0304FF8EED7}"/>
          </ac:cxnSpMkLst>
        </pc:cxnChg>
      </pc:sldChg>
      <pc:sldChg chg="modSp mod">
        <pc:chgData name="David Guenette" userId="7951cbffb5e39bf7" providerId="LiveId" clId="{6551E6DB-7254-43AF-9A01-1BE553F9EB5C}" dt="2025-03-08T17:45:08.055" v="1683" actId="255"/>
        <pc:sldMkLst>
          <pc:docMk/>
          <pc:sldMk cId="1288132859" sldId="315"/>
        </pc:sldMkLst>
        <pc:spChg chg="mod">
          <ac:chgData name="David Guenette" userId="7951cbffb5e39bf7" providerId="LiveId" clId="{6551E6DB-7254-43AF-9A01-1BE553F9EB5C}" dt="2025-03-08T15:57:26.156" v="221" actId="1035"/>
          <ac:spMkLst>
            <pc:docMk/>
            <pc:sldMk cId="1288132859" sldId="315"/>
            <ac:spMk id="2" creationId="{5A231F0A-B060-5740-E501-E299B04D7940}"/>
          </ac:spMkLst>
        </pc:spChg>
        <pc:spChg chg="mod">
          <ac:chgData name="David Guenette" userId="7951cbffb5e39bf7" providerId="LiveId" clId="{6551E6DB-7254-43AF-9A01-1BE553F9EB5C}" dt="2025-03-08T17:45:08.055" v="1683" actId="255"/>
          <ac:spMkLst>
            <pc:docMk/>
            <pc:sldMk cId="1288132859" sldId="315"/>
            <ac:spMk id="9" creationId="{6FEC93CF-2672-7D78-F278-58C5E012E0DF}"/>
          </ac:spMkLst>
        </pc:spChg>
      </pc:sldChg>
      <pc:sldChg chg="modSp mod">
        <pc:chgData name="David Guenette" userId="7951cbffb5e39bf7" providerId="LiveId" clId="{6551E6DB-7254-43AF-9A01-1BE553F9EB5C}" dt="2025-03-08T17:44:48.470" v="1682" actId="255"/>
        <pc:sldMkLst>
          <pc:docMk/>
          <pc:sldMk cId="809430898" sldId="316"/>
        </pc:sldMkLst>
        <pc:spChg chg="mod">
          <ac:chgData name="David Guenette" userId="7951cbffb5e39bf7" providerId="LiveId" clId="{6551E6DB-7254-43AF-9A01-1BE553F9EB5C}" dt="2025-03-08T15:57:52.302" v="236" actId="1035"/>
          <ac:spMkLst>
            <pc:docMk/>
            <pc:sldMk cId="809430898" sldId="316"/>
            <ac:spMk id="2" creationId="{5A231F0A-B060-5740-E501-E299B04D7940}"/>
          </ac:spMkLst>
        </pc:spChg>
        <pc:spChg chg="mod">
          <ac:chgData name="David Guenette" userId="7951cbffb5e39bf7" providerId="LiveId" clId="{6551E6DB-7254-43AF-9A01-1BE553F9EB5C}" dt="2025-03-08T17:44:48.470" v="1682" actId="255"/>
          <ac:spMkLst>
            <pc:docMk/>
            <pc:sldMk cId="809430898" sldId="316"/>
            <ac:spMk id="9" creationId="{6FEC93CF-2672-7D78-F278-58C5E012E0DF}"/>
          </ac:spMkLst>
        </pc:spChg>
      </pc:sldChg>
      <pc:sldChg chg="modSp mod">
        <pc:chgData name="David Guenette" userId="7951cbffb5e39bf7" providerId="LiveId" clId="{6551E6DB-7254-43AF-9A01-1BE553F9EB5C}" dt="2025-03-08T17:44:37.139" v="1681" actId="255"/>
        <pc:sldMkLst>
          <pc:docMk/>
          <pc:sldMk cId="877927848" sldId="318"/>
        </pc:sldMkLst>
        <pc:spChg chg="mod">
          <ac:chgData name="David Guenette" userId="7951cbffb5e39bf7" providerId="LiveId" clId="{6551E6DB-7254-43AF-9A01-1BE553F9EB5C}" dt="2025-03-08T16:00:36.504" v="336" actId="1035"/>
          <ac:spMkLst>
            <pc:docMk/>
            <pc:sldMk cId="877927848" sldId="318"/>
            <ac:spMk id="2" creationId="{5A231F0A-B060-5740-E501-E299B04D7940}"/>
          </ac:spMkLst>
        </pc:spChg>
        <pc:spChg chg="mod">
          <ac:chgData name="David Guenette" userId="7951cbffb5e39bf7" providerId="LiveId" clId="{6551E6DB-7254-43AF-9A01-1BE553F9EB5C}" dt="2025-03-08T17:44:37.139" v="1681" actId="255"/>
          <ac:spMkLst>
            <pc:docMk/>
            <pc:sldMk cId="877927848" sldId="318"/>
            <ac:spMk id="9" creationId="{6FEC93CF-2672-7D78-F278-58C5E012E0DF}"/>
          </ac:spMkLst>
        </pc:spChg>
      </pc:sldChg>
      <pc:sldChg chg="modSp mod">
        <pc:chgData name="David Guenette" userId="7951cbffb5e39bf7" providerId="LiveId" clId="{6551E6DB-7254-43AF-9A01-1BE553F9EB5C}" dt="2025-03-08T17:44:17.496" v="1680" actId="255"/>
        <pc:sldMkLst>
          <pc:docMk/>
          <pc:sldMk cId="1336846003" sldId="319"/>
        </pc:sldMkLst>
        <pc:spChg chg="mod">
          <ac:chgData name="David Guenette" userId="7951cbffb5e39bf7" providerId="LiveId" clId="{6551E6DB-7254-43AF-9A01-1BE553F9EB5C}" dt="2025-03-08T16:02:22.704" v="358" actId="1035"/>
          <ac:spMkLst>
            <pc:docMk/>
            <pc:sldMk cId="1336846003" sldId="319"/>
            <ac:spMk id="2" creationId="{5A231F0A-B060-5740-E501-E299B04D7940}"/>
          </ac:spMkLst>
        </pc:spChg>
        <pc:spChg chg="mod">
          <ac:chgData name="David Guenette" userId="7951cbffb5e39bf7" providerId="LiveId" clId="{6551E6DB-7254-43AF-9A01-1BE553F9EB5C}" dt="2025-03-08T17:44:17.496" v="1680" actId="255"/>
          <ac:spMkLst>
            <pc:docMk/>
            <pc:sldMk cId="1336846003" sldId="319"/>
            <ac:spMk id="9" creationId="{6FEC93CF-2672-7D78-F278-58C5E012E0DF}"/>
          </ac:spMkLst>
        </pc:spChg>
      </pc:sldChg>
      <pc:sldChg chg="modSp mod">
        <pc:chgData name="David Guenette" userId="7951cbffb5e39bf7" providerId="LiveId" clId="{6551E6DB-7254-43AF-9A01-1BE553F9EB5C}" dt="2025-03-08T17:44:05.894" v="1679" actId="255"/>
        <pc:sldMkLst>
          <pc:docMk/>
          <pc:sldMk cId="933738932" sldId="320"/>
        </pc:sldMkLst>
        <pc:spChg chg="mod">
          <ac:chgData name="David Guenette" userId="7951cbffb5e39bf7" providerId="LiveId" clId="{6551E6DB-7254-43AF-9A01-1BE553F9EB5C}" dt="2025-03-08T16:03:03.551" v="374" actId="1035"/>
          <ac:spMkLst>
            <pc:docMk/>
            <pc:sldMk cId="933738932" sldId="320"/>
            <ac:spMk id="2" creationId="{5A231F0A-B060-5740-E501-E299B04D7940}"/>
          </ac:spMkLst>
        </pc:spChg>
        <pc:spChg chg="mod">
          <ac:chgData name="David Guenette" userId="7951cbffb5e39bf7" providerId="LiveId" clId="{6551E6DB-7254-43AF-9A01-1BE553F9EB5C}" dt="2025-03-08T17:44:05.894" v="1679" actId="255"/>
          <ac:spMkLst>
            <pc:docMk/>
            <pc:sldMk cId="933738932" sldId="320"/>
            <ac:spMk id="9" creationId="{6FEC93CF-2672-7D78-F278-58C5E012E0DF}"/>
          </ac:spMkLst>
        </pc:spChg>
      </pc:sldChg>
      <pc:sldChg chg="modSp mod">
        <pc:chgData name="David Guenette" userId="7951cbffb5e39bf7" providerId="LiveId" clId="{6551E6DB-7254-43AF-9A01-1BE553F9EB5C}" dt="2025-03-08T17:43:50.298" v="1678" actId="255"/>
        <pc:sldMkLst>
          <pc:docMk/>
          <pc:sldMk cId="2364253386" sldId="321"/>
        </pc:sldMkLst>
        <pc:spChg chg="mod">
          <ac:chgData name="David Guenette" userId="7951cbffb5e39bf7" providerId="LiveId" clId="{6551E6DB-7254-43AF-9A01-1BE553F9EB5C}" dt="2025-03-08T16:05:16.042" v="450" actId="1035"/>
          <ac:spMkLst>
            <pc:docMk/>
            <pc:sldMk cId="2364253386" sldId="321"/>
            <ac:spMk id="2" creationId="{5A231F0A-B060-5740-E501-E299B04D7940}"/>
          </ac:spMkLst>
        </pc:spChg>
        <pc:spChg chg="mod">
          <ac:chgData name="David Guenette" userId="7951cbffb5e39bf7" providerId="LiveId" clId="{6551E6DB-7254-43AF-9A01-1BE553F9EB5C}" dt="2025-03-08T17:43:50.298" v="1678" actId="255"/>
          <ac:spMkLst>
            <pc:docMk/>
            <pc:sldMk cId="2364253386" sldId="321"/>
            <ac:spMk id="9" creationId="{6FEC93CF-2672-7D78-F278-58C5E012E0DF}"/>
          </ac:spMkLst>
        </pc:spChg>
      </pc:sldChg>
      <pc:sldChg chg="modSp mod">
        <pc:chgData name="David Guenette" userId="7951cbffb5e39bf7" providerId="LiveId" clId="{6551E6DB-7254-43AF-9A01-1BE553F9EB5C}" dt="2025-03-08T17:45:45.818" v="1686" actId="255"/>
        <pc:sldMkLst>
          <pc:docMk/>
          <pc:sldMk cId="1924688904" sldId="322"/>
        </pc:sldMkLst>
        <pc:spChg chg="mod">
          <ac:chgData name="David Guenette" userId="7951cbffb5e39bf7" providerId="LiveId" clId="{6551E6DB-7254-43AF-9A01-1BE553F9EB5C}" dt="2025-03-08T16:07:08.875" v="489" actId="1035"/>
          <ac:spMkLst>
            <pc:docMk/>
            <pc:sldMk cId="1924688904" sldId="322"/>
            <ac:spMk id="2" creationId="{5A231F0A-B060-5740-E501-E299B04D7940}"/>
          </ac:spMkLst>
        </pc:spChg>
        <pc:spChg chg="mod">
          <ac:chgData name="David Guenette" userId="7951cbffb5e39bf7" providerId="LiveId" clId="{6551E6DB-7254-43AF-9A01-1BE553F9EB5C}" dt="2025-03-08T17:45:45.818" v="1686" actId="255"/>
          <ac:spMkLst>
            <pc:docMk/>
            <pc:sldMk cId="1924688904" sldId="322"/>
            <ac:spMk id="9" creationId="{6FEC93CF-2672-7D78-F278-58C5E012E0DF}"/>
          </ac:spMkLst>
        </pc:spChg>
      </pc:sldChg>
      <pc:sldChg chg="modSp mod">
        <pc:chgData name="David Guenette" userId="7951cbffb5e39bf7" providerId="LiveId" clId="{6551E6DB-7254-43AF-9A01-1BE553F9EB5C}" dt="2025-03-08T17:46:30.612" v="1690" actId="255"/>
        <pc:sldMkLst>
          <pc:docMk/>
          <pc:sldMk cId="623604978" sldId="323"/>
        </pc:sldMkLst>
        <pc:spChg chg="mod">
          <ac:chgData name="David Guenette" userId="7951cbffb5e39bf7" providerId="LiveId" clId="{6551E6DB-7254-43AF-9A01-1BE553F9EB5C}" dt="2025-03-08T16:12:42.387" v="711" actId="1035"/>
          <ac:spMkLst>
            <pc:docMk/>
            <pc:sldMk cId="623604978" sldId="323"/>
            <ac:spMk id="2" creationId="{5A231F0A-B060-5740-E501-E299B04D7940}"/>
          </ac:spMkLst>
        </pc:spChg>
        <pc:spChg chg="mod">
          <ac:chgData name="David Guenette" userId="7951cbffb5e39bf7" providerId="LiveId" clId="{6551E6DB-7254-43AF-9A01-1BE553F9EB5C}" dt="2025-03-08T17:46:30.612" v="1690" actId="255"/>
          <ac:spMkLst>
            <pc:docMk/>
            <pc:sldMk cId="623604978" sldId="323"/>
            <ac:spMk id="9" creationId="{6FEC93CF-2672-7D78-F278-58C5E012E0DF}"/>
          </ac:spMkLst>
        </pc:spChg>
      </pc:sldChg>
      <pc:sldChg chg="modSp mod">
        <pc:chgData name="David Guenette" userId="7951cbffb5e39bf7" providerId="LiveId" clId="{6551E6DB-7254-43AF-9A01-1BE553F9EB5C}" dt="2025-03-08T17:51:40.183" v="1961" actId="1036"/>
        <pc:sldMkLst>
          <pc:docMk/>
          <pc:sldMk cId="2701360234" sldId="324"/>
        </pc:sldMkLst>
        <pc:spChg chg="mod">
          <ac:chgData name="David Guenette" userId="7951cbffb5e39bf7" providerId="LiveId" clId="{6551E6DB-7254-43AF-9A01-1BE553F9EB5C}" dt="2025-03-08T17:51:40.183" v="1961" actId="1036"/>
          <ac:spMkLst>
            <pc:docMk/>
            <pc:sldMk cId="2701360234" sldId="324"/>
            <ac:spMk id="2" creationId="{5A231F0A-B060-5740-E501-E299B04D7940}"/>
          </ac:spMkLst>
        </pc:spChg>
      </pc:sldChg>
      <pc:sldChg chg="delSp modSp mod">
        <pc:chgData name="David Guenette" userId="7951cbffb5e39bf7" providerId="LiveId" clId="{6551E6DB-7254-43AF-9A01-1BE553F9EB5C}" dt="2025-03-08T17:57:10.300" v="2038" actId="1036"/>
        <pc:sldMkLst>
          <pc:docMk/>
          <pc:sldMk cId="3386383985" sldId="325"/>
        </pc:sldMkLst>
        <pc:spChg chg="mod">
          <ac:chgData name="David Guenette" userId="7951cbffb5e39bf7" providerId="LiveId" clId="{6551E6DB-7254-43AF-9A01-1BE553F9EB5C}" dt="2025-03-08T17:57:10.300" v="2038" actId="1036"/>
          <ac:spMkLst>
            <pc:docMk/>
            <pc:sldMk cId="3386383985" sldId="325"/>
            <ac:spMk id="2" creationId="{5A231F0A-B060-5740-E501-E299B04D7940}"/>
          </ac:spMkLst>
        </pc:spChg>
        <pc:spChg chg="mod">
          <ac:chgData name="David Guenette" userId="7951cbffb5e39bf7" providerId="LiveId" clId="{6551E6DB-7254-43AF-9A01-1BE553F9EB5C}" dt="2025-03-08T17:56:53.490" v="2032" actId="14100"/>
          <ac:spMkLst>
            <pc:docMk/>
            <pc:sldMk cId="3386383985" sldId="325"/>
            <ac:spMk id="9" creationId="{6FEC93CF-2672-7D78-F278-58C5E012E0DF}"/>
          </ac:spMkLst>
        </pc:spChg>
        <pc:picChg chg="del mod">
          <ac:chgData name="David Guenette" userId="7951cbffb5e39bf7" providerId="LiveId" clId="{6551E6DB-7254-43AF-9A01-1BE553F9EB5C}" dt="2025-03-08T17:56:42.851" v="2031" actId="21"/>
          <ac:picMkLst>
            <pc:docMk/>
            <pc:sldMk cId="3386383985" sldId="325"/>
            <ac:picMk id="6" creationId="{25E70862-0DA9-0B63-362B-D6F0FDB57FB1}"/>
          </ac:picMkLst>
        </pc:picChg>
      </pc:sldChg>
      <pc:sldChg chg="delSp modSp mod">
        <pc:chgData name="David Guenette" userId="7951cbffb5e39bf7" providerId="LiveId" clId="{6551E6DB-7254-43AF-9A01-1BE553F9EB5C}" dt="2025-03-08T18:09:51.800" v="2184" actId="6549"/>
        <pc:sldMkLst>
          <pc:docMk/>
          <pc:sldMk cId="2617662430" sldId="326"/>
        </pc:sldMkLst>
        <pc:spChg chg="mod">
          <ac:chgData name="David Guenette" userId="7951cbffb5e39bf7" providerId="LiveId" clId="{6551E6DB-7254-43AF-9A01-1BE553F9EB5C}" dt="2025-03-08T17:59:51.806" v="2115" actId="1035"/>
          <ac:spMkLst>
            <pc:docMk/>
            <pc:sldMk cId="2617662430" sldId="326"/>
            <ac:spMk id="2" creationId="{5A231F0A-B060-5740-E501-E299B04D7940}"/>
          </ac:spMkLst>
        </pc:spChg>
        <pc:spChg chg="mod">
          <ac:chgData name="David Guenette" userId="7951cbffb5e39bf7" providerId="LiveId" clId="{6551E6DB-7254-43AF-9A01-1BE553F9EB5C}" dt="2025-03-08T18:09:51.800" v="2184" actId="6549"/>
          <ac:spMkLst>
            <pc:docMk/>
            <pc:sldMk cId="2617662430" sldId="326"/>
            <ac:spMk id="9" creationId="{6FEC93CF-2672-7D78-F278-58C5E012E0DF}"/>
          </ac:spMkLst>
        </pc:spChg>
        <pc:picChg chg="del mod">
          <ac:chgData name="David Guenette" userId="7951cbffb5e39bf7" providerId="LiveId" clId="{6551E6DB-7254-43AF-9A01-1BE553F9EB5C}" dt="2025-03-08T18:00:56.153" v="2132" actId="478"/>
          <ac:picMkLst>
            <pc:docMk/>
            <pc:sldMk cId="2617662430" sldId="326"/>
            <ac:picMk id="3" creationId="{821A85BF-0D02-23F9-186B-B7A920618EB1}"/>
          </ac:picMkLst>
        </pc:picChg>
      </pc:sldChg>
      <pc:sldChg chg="modSp mod">
        <pc:chgData name="David Guenette" userId="7951cbffb5e39bf7" providerId="LiveId" clId="{6551E6DB-7254-43AF-9A01-1BE553F9EB5C}" dt="2025-03-08T18:29:09.765" v="2513" actId="1035"/>
        <pc:sldMkLst>
          <pc:docMk/>
          <pc:sldMk cId="1765151424" sldId="327"/>
        </pc:sldMkLst>
        <pc:spChg chg="mod">
          <ac:chgData name="David Guenette" userId="7951cbffb5e39bf7" providerId="LiveId" clId="{6551E6DB-7254-43AF-9A01-1BE553F9EB5C}" dt="2025-03-08T18:29:09.765" v="2513" actId="1035"/>
          <ac:spMkLst>
            <pc:docMk/>
            <pc:sldMk cId="1765151424" sldId="327"/>
            <ac:spMk id="2" creationId="{5A231F0A-B060-5740-E501-E299B04D7940}"/>
          </ac:spMkLst>
        </pc:spChg>
        <pc:spChg chg="mod">
          <ac:chgData name="David Guenette" userId="7951cbffb5e39bf7" providerId="LiveId" clId="{6551E6DB-7254-43AF-9A01-1BE553F9EB5C}" dt="2025-03-08T18:28:46.230" v="2498" actId="255"/>
          <ac:spMkLst>
            <pc:docMk/>
            <pc:sldMk cId="1765151424" sldId="327"/>
            <ac:spMk id="9" creationId="{6FEC93CF-2672-7D78-F278-58C5E012E0DF}"/>
          </ac:spMkLst>
        </pc:spChg>
      </pc:sldChg>
      <pc:sldChg chg="modSp mod">
        <pc:chgData name="David Guenette" userId="7951cbffb5e39bf7" providerId="LiveId" clId="{6551E6DB-7254-43AF-9A01-1BE553F9EB5C}" dt="2025-03-08T18:30:38.602" v="2535" actId="1035"/>
        <pc:sldMkLst>
          <pc:docMk/>
          <pc:sldMk cId="348397806" sldId="328"/>
        </pc:sldMkLst>
        <pc:spChg chg="mod">
          <ac:chgData name="David Guenette" userId="7951cbffb5e39bf7" providerId="LiveId" clId="{6551E6DB-7254-43AF-9A01-1BE553F9EB5C}" dt="2025-03-08T18:30:38.602" v="2535" actId="1035"/>
          <ac:spMkLst>
            <pc:docMk/>
            <pc:sldMk cId="348397806" sldId="328"/>
            <ac:spMk id="2" creationId="{5A231F0A-B060-5740-E501-E299B04D7940}"/>
          </ac:spMkLst>
        </pc:spChg>
        <pc:spChg chg="mod">
          <ac:chgData name="David Guenette" userId="7951cbffb5e39bf7" providerId="LiveId" clId="{6551E6DB-7254-43AF-9A01-1BE553F9EB5C}" dt="2025-03-08T18:30:19.887" v="2518" actId="255"/>
          <ac:spMkLst>
            <pc:docMk/>
            <pc:sldMk cId="348397806" sldId="328"/>
            <ac:spMk id="9" creationId="{6FEC93CF-2672-7D78-F278-58C5E012E0DF}"/>
          </ac:spMkLst>
        </pc:spChg>
      </pc:sldChg>
      <pc:sldChg chg="modSp mod">
        <pc:chgData name="David Guenette" userId="7951cbffb5e39bf7" providerId="LiveId" clId="{6551E6DB-7254-43AF-9A01-1BE553F9EB5C}" dt="2025-03-08T18:31:31.122" v="2553" actId="1035"/>
        <pc:sldMkLst>
          <pc:docMk/>
          <pc:sldMk cId="1817187284" sldId="329"/>
        </pc:sldMkLst>
        <pc:spChg chg="mod">
          <ac:chgData name="David Guenette" userId="7951cbffb5e39bf7" providerId="LiveId" clId="{6551E6DB-7254-43AF-9A01-1BE553F9EB5C}" dt="2025-03-08T18:31:31.122" v="2553" actId="1035"/>
          <ac:spMkLst>
            <pc:docMk/>
            <pc:sldMk cId="1817187284" sldId="329"/>
            <ac:spMk id="2" creationId="{5A231F0A-B060-5740-E501-E299B04D7940}"/>
          </ac:spMkLst>
        </pc:spChg>
        <pc:spChg chg="mod">
          <ac:chgData name="David Guenette" userId="7951cbffb5e39bf7" providerId="LiveId" clId="{6551E6DB-7254-43AF-9A01-1BE553F9EB5C}" dt="2025-03-08T18:31:04.823" v="2537" actId="255"/>
          <ac:spMkLst>
            <pc:docMk/>
            <pc:sldMk cId="1817187284" sldId="329"/>
            <ac:spMk id="9" creationId="{6FEC93CF-2672-7D78-F278-58C5E012E0DF}"/>
          </ac:spMkLst>
        </pc:spChg>
      </pc:sldChg>
      <pc:sldChg chg="modSp mod">
        <pc:chgData name="David Guenette" userId="7951cbffb5e39bf7" providerId="LiveId" clId="{6551E6DB-7254-43AF-9A01-1BE553F9EB5C}" dt="2025-03-08T18:33:29.702" v="2627" actId="1038"/>
        <pc:sldMkLst>
          <pc:docMk/>
          <pc:sldMk cId="1343806613" sldId="330"/>
        </pc:sldMkLst>
        <pc:spChg chg="mod">
          <ac:chgData name="David Guenette" userId="7951cbffb5e39bf7" providerId="LiveId" clId="{6551E6DB-7254-43AF-9A01-1BE553F9EB5C}" dt="2025-03-08T18:33:16.800" v="2613" actId="1036"/>
          <ac:spMkLst>
            <pc:docMk/>
            <pc:sldMk cId="1343806613" sldId="330"/>
            <ac:spMk id="2" creationId="{5A231F0A-B060-5740-E501-E299B04D7940}"/>
          </ac:spMkLst>
        </pc:spChg>
        <pc:spChg chg="mod">
          <ac:chgData name="David Guenette" userId="7951cbffb5e39bf7" providerId="LiveId" clId="{6551E6DB-7254-43AF-9A01-1BE553F9EB5C}" dt="2025-03-08T18:32:30.263" v="2585" actId="255"/>
          <ac:spMkLst>
            <pc:docMk/>
            <pc:sldMk cId="1343806613" sldId="330"/>
            <ac:spMk id="9" creationId="{6FEC93CF-2672-7D78-F278-58C5E012E0DF}"/>
          </ac:spMkLst>
        </pc:spChg>
        <pc:picChg chg="mod">
          <ac:chgData name="David Guenette" userId="7951cbffb5e39bf7" providerId="LiveId" clId="{6551E6DB-7254-43AF-9A01-1BE553F9EB5C}" dt="2025-03-08T18:33:29.702" v="2627" actId="1038"/>
          <ac:picMkLst>
            <pc:docMk/>
            <pc:sldMk cId="1343806613" sldId="330"/>
            <ac:picMk id="3" creationId="{C6EEF1E2-772D-2FFD-7106-BA04CBD749DD}"/>
          </ac:picMkLst>
        </pc:picChg>
      </pc:sldChg>
      <pc:sldChg chg="modSp mod">
        <pc:chgData name="David Guenette" userId="7951cbffb5e39bf7" providerId="LiveId" clId="{6551E6DB-7254-43AF-9A01-1BE553F9EB5C}" dt="2025-03-08T18:47:49.558" v="2723" actId="1036"/>
        <pc:sldMkLst>
          <pc:docMk/>
          <pc:sldMk cId="1844221246" sldId="331"/>
        </pc:sldMkLst>
        <pc:spChg chg="mod">
          <ac:chgData name="David Guenette" userId="7951cbffb5e39bf7" providerId="LiveId" clId="{6551E6DB-7254-43AF-9A01-1BE553F9EB5C}" dt="2025-03-08T18:47:49.558" v="2723" actId="1036"/>
          <ac:spMkLst>
            <pc:docMk/>
            <pc:sldMk cId="1844221246" sldId="331"/>
            <ac:spMk id="2" creationId="{5A231F0A-B060-5740-E501-E299B04D7940}"/>
          </ac:spMkLst>
        </pc:spChg>
        <pc:spChg chg="mod">
          <ac:chgData name="David Guenette" userId="7951cbffb5e39bf7" providerId="LiveId" clId="{6551E6DB-7254-43AF-9A01-1BE553F9EB5C}" dt="2025-03-08T18:46:27.090" v="2702" actId="255"/>
          <ac:spMkLst>
            <pc:docMk/>
            <pc:sldMk cId="1844221246" sldId="331"/>
            <ac:spMk id="9" creationId="{6FEC93CF-2672-7D78-F278-58C5E012E0DF}"/>
          </ac:spMkLst>
        </pc:spChg>
        <pc:picChg chg="mod">
          <ac:chgData name="David Guenette" userId="7951cbffb5e39bf7" providerId="LiveId" clId="{6551E6DB-7254-43AF-9A01-1BE553F9EB5C}" dt="2025-03-08T18:47:27.820" v="2707" actId="1076"/>
          <ac:picMkLst>
            <pc:docMk/>
            <pc:sldMk cId="1844221246" sldId="331"/>
            <ac:picMk id="4" creationId="{33A3D173-83EE-05CB-0052-6E5252DA9D26}"/>
          </ac:picMkLst>
        </pc:picChg>
        <pc:picChg chg="mod">
          <ac:chgData name="David Guenette" userId="7951cbffb5e39bf7" providerId="LiveId" clId="{6551E6DB-7254-43AF-9A01-1BE553F9EB5C}" dt="2025-03-08T18:47:20.334" v="2706" actId="14100"/>
          <ac:picMkLst>
            <pc:docMk/>
            <pc:sldMk cId="1844221246" sldId="331"/>
            <ac:picMk id="5" creationId="{AE3BBFBC-3DD8-1509-5C47-DA8A4E4FA07B}"/>
          </ac:picMkLst>
        </pc:picChg>
      </pc:sldChg>
      <pc:sldChg chg="modSp mod">
        <pc:chgData name="David Guenette" userId="7951cbffb5e39bf7" providerId="LiveId" clId="{6551E6DB-7254-43AF-9A01-1BE553F9EB5C}" dt="2025-03-08T17:52:58.365" v="1981" actId="14100"/>
        <pc:sldMkLst>
          <pc:docMk/>
          <pc:sldMk cId="1434214067" sldId="333"/>
        </pc:sldMkLst>
        <pc:spChg chg="mod">
          <ac:chgData name="David Guenette" userId="7951cbffb5e39bf7" providerId="LiveId" clId="{6551E6DB-7254-43AF-9A01-1BE553F9EB5C}" dt="2025-03-08T17:52:14.004" v="1976" actId="1036"/>
          <ac:spMkLst>
            <pc:docMk/>
            <pc:sldMk cId="1434214067" sldId="333"/>
            <ac:spMk id="2" creationId="{5A231F0A-B060-5740-E501-E299B04D7940}"/>
          </ac:spMkLst>
        </pc:spChg>
        <pc:spChg chg="mod">
          <ac:chgData name="David Guenette" userId="7951cbffb5e39bf7" providerId="LiveId" clId="{6551E6DB-7254-43AF-9A01-1BE553F9EB5C}" dt="2025-03-08T17:52:58.365" v="1981" actId="14100"/>
          <ac:spMkLst>
            <pc:docMk/>
            <pc:sldMk cId="1434214067" sldId="333"/>
            <ac:spMk id="9" creationId="{6FEC93CF-2672-7D78-F278-58C5E012E0DF}"/>
          </ac:spMkLst>
        </pc:spChg>
        <pc:picChg chg="mod">
          <ac:chgData name="David Guenette" userId="7951cbffb5e39bf7" providerId="LiveId" clId="{6551E6DB-7254-43AF-9A01-1BE553F9EB5C}" dt="2025-03-08T17:52:19.520" v="1977" actId="14100"/>
          <ac:picMkLst>
            <pc:docMk/>
            <pc:sldMk cId="1434214067" sldId="333"/>
            <ac:picMk id="6" creationId="{B73240AD-745D-E753-DA1E-0AD731722045}"/>
          </ac:picMkLst>
        </pc:picChg>
      </pc:sldChg>
      <pc:sldChg chg="modSp mod">
        <pc:chgData name="David Guenette" userId="7951cbffb5e39bf7" providerId="LiveId" clId="{6551E6DB-7254-43AF-9A01-1BE553F9EB5C}" dt="2025-03-08T17:59:15.699" v="2103" actId="1035"/>
        <pc:sldMkLst>
          <pc:docMk/>
          <pc:sldMk cId="4163920161" sldId="334"/>
        </pc:sldMkLst>
        <pc:spChg chg="mod">
          <ac:chgData name="David Guenette" userId="7951cbffb5e39bf7" providerId="LiveId" clId="{6551E6DB-7254-43AF-9A01-1BE553F9EB5C}" dt="2025-03-08T17:59:15.699" v="2103" actId="1035"/>
          <ac:spMkLst>
            <pc:docMk/>
            <pc:sldMk cId="4163920161" sldId="334"/>
            <ac:spMk id="2" creationId="{5A231F0A-B060-5740-E501-E299B04D7940}"/>
          </ac:spMkLst>
        </pc:spChg>
        <pc:spChg chg="mod">
          <ac:chgData name="David Guenette" userId="7951cbffb5e39bf7" providerId="LiveId" clId="{6551E6DB-7254-43AF-9A01-1BE553F9EB5C}" dt="2025-03-08T17:58:28.016" v="2090" actId="114"/>
          <ac:spMkLst>
            <pc:docMk/>
            <pc:sldMk cId="4163920161" sldId="334"/>
            <ac:spMk id="9" creationId="{6FEC93CF-2672-7D78-F278-58C5E012E0DF}"/>
          </ac:spMkLst>
        </pc:spChg>
        <pc:picChg chg="mod">
          <ac:chgData name="David Guenette" userId="7951cbffb5e39bf7" providerId="LiveId" clId="{6551E6DB-7254-43AF-9A01-1BE553F9EB5C}" dt="2025-03-08T17:58:39.761" v="2092" actId="14100"/>
          <ac:picMkLst>
            <pc:docMk/>
            <pc:sldMk cId="4163920161" sldId="334"/>
            <ac:picMk id="6" creationId="{FAF09E06-6CFB-0103-CD3B-9149DC4D1475}"/>
          </ac:picMkLst>
        </pc:picChg>
      </pc:sldChg>
      <pc:sldChg chg="modSp mod">
        <pc:chgData name="David Guenette" userId="7951cbffb5e39bf7" providerId="LiveId" clId="{6551E6DB-7254-43AF-9A01-1BE553F9EB5C}" dt="2025-03-08T18:22:13.535" v="2408" actId="255"/>
        <pc:sldMkLst>
          <pc:docMk/>
          <pc:sldMk cId="2034393245" sldId="336"/>
        </pc:sldMkLst>
        <pc:spChg chg="mod">
          <ac:chgData name="David Guenette" userId="7951cbffb5e39bf7" providerId="LiveId" clId="{6551E6DB-7254-43AF-9A01-1BE553F9EB5C}" dt="2025-03-08T18:21:39.716" v="2404" actId="1035"/>
          <ac:spMkLst>
            <pc:docMk/>
            <pc:sldMk cId="2034393245" sldId="336"/>
            <ac:spMk id="2" creationId="{5A231F0A-B060-5740-E501-E299B04D7940}"/>
          </ac:spMkLst>
        </pc:spChg>
        <pc:spChg chg="mod">
          <ac:chgData name="David Guenette" userId="7951cbffb5e39bf7" providerId="LiveId" clId="{6551E6DB-7254-43AF-9A01-1BE553F9EB5C}" dt="2025-03-08T18:22:13.535" v="2408" actId="255"/>
          <ac:spMkLst>
            <pc:docMk/>
            <pc:sldMk cId="2034393245" sldId="336"/>
            <ac:spMk id="9" creationId="{6FEC93CF-2672-7D78-F278-58C5E012E0DF}"/>
          </ac:spMkLst>
        </pc:spChg>
      </pc:sldChg>
      <pc:sldChg chg="modSp del mod">
        <pc:chgData name="David Guenette" userId="7951cbffb5e39bf7" providerId="LiveId" clId="{6551E6DB-7254-43AF-9A01-1BE553F9EB5C}" dt="2025-03-08T18:26:08.232" v="2480" actId="2696"/>
        <pc:sldMkLst>
          <pc:docMk/>
          <pc:sldMk cId="3291550472" sldId="337"/>
        </pc:sldMkLst>
        <pc:spChg chg="mod">
          <ac:chgData name="David Guenette" userId="7951cbffb5e39bf7" providerId="LiveId" clId="{6551E6DB-7254-43AF-9A01-1BE553F9EB5C}" dt="2025-03-08T18:25:39.646" v="2477" actId="21"/>
          <ac:spMkLst>
            <pc:docMk/>
            <pc:sldMk cId="3291550472" sldId="337"/>
            <ac:spMk id="9" creationId="{6FEC93CF-2672-7D78-F278-58C5E012E0DF}"/>
          </ac:spMkLst>
        </pc:spChg>
      </pc:sldChg>
      <pc:sldChg chg="modSp mod">
        <pc:chgData name="David Guenette" userId="7951cbffb5e39bf7" providerId="LiveId" clId="{6551E6DB-7254-43AF-9A01-1BE553F9EB5C}" dt="2025-03-08T19:22:16.227" v="4197" actId="1035"/>
        <pc:sldMkLst>
          <pc:docMk/>
          <pc:sldMk cId="2227477016" sldId="338"/>
        </pc:sldMkLst>
        <pc:spChg chg="mod">
          <ac:chgData name="David Guenette" userId="7951cbffb5e39bf7" providerId="LiveId" clId="{6551E6DB-7254-43AF-9A01-1BE553F9EB5C}" dt="2025-03-08T19:22:16.227" v="4197" actId="1035"/>
          <ac:spMkLst>
            <pc:docMk/>
            <pc:sldMk cId="2227477016" sldId="338"/>
            <ac:spMk id="2" creationId="{5A231F0A-B060-5740-E501-E299B04D7940}"/>
          </ac:spMkLst>
        </pc:spChg>
        <pc:spChg chg="mod">
          <ac:chgData name="David Guenette" userId="7951cbffb5e39bf7" providerId="LiveId" clId="{6551E6DB-7254-43AF-9A01-1BE553F9EB5C}" dt="2025-03-08T19:22:03.788" v="4180" actId="6549"/>
          <ac:spMkLst>
            <pc:docMk/>
            <pc:sldMk cId="2227477016" sldId="338"/>
            <ac:spMk id="9" creationId="{6FEC93CF-2672-7D78-F278-58C5E012E0DF}"/>
          </ac:spMkLst>
        </pc:spChg>
      </pc:sldChg>
      <pc:sldChg chg="modSp mod">
        <pc:chgData name="David Guenette" userId="7951cbffb5e39bf7" providerId="LiveId" clId="{6551E6DB-7254-43AF-9A01-1BE553F9EB5C}" dt="2025-03-08T19:46:19.352" v="5374" actId="20577"/>
        <pc:sldMkLst>
          <pc:docMk/>
          <pc:sldMk cId="1786563779" sldId="339"/>
        </pc:sldMkLst>
        <pc:spChg chg="mod">
          <ac:chgData name="David Guenette" userId="7951cbffb5e39bf7" providerId="LiveId" clId="{6551E6DB-7254-43AF-9A01-1BE553F9EB5C}" dt="2025-03-08T19:25:25.477" v="4320" actId="1035"/>
          <ac:spMkLst>
            <pc:docMk/>
            <pc:sldMk cId="1786563779" sldId="339"/>
            <ac:spMk id="2" creationId="{5A231F0A-B060-5740-E501-E299B04D7940}"/>
          </ac:spMkLst>
        </pc:spChg>
        <pc:spChg chg="mod">
          <ac:chgData name="David Guenette" userId="7951cbffb5e39bf7" providerId="LiveId" clId="{6551E6DB-7254-43AF-9A01-1BE553F9EB5C}" dt="2025-03-08T19:46:19.352" v="5374" actId="20577"/>
          <ac:spMkLst>
            <pc:docMk/>
            <pc:sldMk cId="1786563779" sldId="339"/>
            <ac:spMk id="9" creationId="{6FEC93CF-2672-7D78-F278-58C5E012E0DF}"/>
          </ac:spMkLst>
        </pc:spChg>
      </pc:sldChg>
      <pc:sldChg chg="modSp mod">
        <pc:chgData name="David Guenette" userId="7951cbffb5e39bf7" providerId="LiveId" clId="{6551E6DB-7254-43AF-9A01-1BE553F9EB5C}" dt="2025-03-08T19:47:19.936" v="5412" actId="255"/>
        <pc:sldMkLst>
          <pc:docMk/>
          <pc:sldMk cId="2572594671" sldId="340"/>
        </pc:sldMkLst>
        <pc:spChg chg="mod">
          <ac:chgData name="David Guenette" userId="7951cbffb5e39bf7" providerId="LiveId" clId="{6551E6DB-7254-43AF-9A01-1BE553F9EB5C}" dt="2025-03-08T19:32:27.057" v="4742" actId="1035"/>
          <ac:spMkLst>
            <pc:docMk/>
            <pc:sldMk cId="2572594671" sldId="340"/>
            <ac:spMk id="2" creationId="{5A231F0A-B060-5740-E501-E299B04D7940}"/>
          </ac:spMkLst>
        </pc:spChg>
        <pc:spChg chg="mod">
          <ac:chgData name="David Guenette" userId="7951cbffb5e39bf7" providerId="LiveId" clId="{6551E6DB-7254-43AF-9A01-1BE553F9EB5C}" dt="2025-03-08T19:47:19.936" v="5412" actId="255"/>
          <ac:spMkLst>
            <pc:docMk/>
            <pc:sldMk cId="2572594671" sldId="340"/>
            <ac:spMk id="9" creationId="{6FEC93CF-2672-7D78-F278-58C5E012E0DF}"/>
          </ac:spMkLst>
        </pc:spChg>
      </pc:sldChg>
      <pc:sldChg chg="modSp mod">
        <pc:chgData name="David Guenette" userId="7951cbffb5e39bf7" providerId="LiveId" clId="{6551E6DB-7254-43AF-9A01-1BE553F9EB5C}" dt="2025-03-08T19:50:27.939" v="5485" actId="6549"/>
        <pc:sldMkLst>
          <pc:docMk/>
          <pc:sldMk cId="310035904" sldId="341"/>
        </pc:sldMkLst>
        <pc:spChg chg="mod">
          <ac:chgData name="David Guenette" userId="7951cbffb5e39bf7" providerId="LiveId" clId="{6551E6DB-7254-43AF-9A01-1BE553F9EB5C}" dt="2025-03-08T19:26:00.797" v="4376" actId="1035"/>
          <ac:spMkLst>
            <pc:docMk/>
            <pc:sldMk cId="310035904" sldId="341"/>
            <ac:spMk id="2" creationId="{5A231F0A-B060-5740-E501-E299B04D7940}"/>
          </ac:spMkLst>
        </pc:spChg>
        <pc:spChg chg="mod">
          <ac:chgData name="David Guenette" userId="7951cbffb5e39bf7" providerId="LiveId" clId="{6551E6DB-7254-43AF-9A01-1BE553F9EB5C}" dt="2025-03-08T19:50:27.939" v="5485" actId="6549"/>
          <ac:spMkLst>
            <pc:docMk/>
            <pc:sldMk cId="310035904" sldId="341"/>
            <ac:spMk id="9" creationId="{6FEC93CF-2672-7D78-F278-58C5E012E0DF}"/>
          </ac:spMkLst>
        </pc:spChg>
      </pc:sldChg>
      <pc:sldChg chg="modSp mod">
        <pc:chgData name="David Guenette" userId="7951cbffb5e39bf7" providerId="LiveId" clId="{6551E6DB-7254-43AF-9A01-1BE553F9EB5C}" dt="2025-03-08T19:50:45.964" v="5499" actId="1035"/>
        <pc:sldMkLst>
          <pc:docMk/>
          <pc:sldMk cId="2327515586" sldId="342"/>
        </pc:sldMkLst>
        <pc:spChg chg="mod">
          <ac:chgData name="David Guenette" userId="7951cbffb5e39bf7" providerId="LiveId" clId="{6551E6DB-7254-43AF-9A01-1BE553F9EB5C}" dt="2025-03-08T19:50:45.964" v="5499" actId="1035"/>
          <ac:spMkLst>
            <pc:docMk/>
            <pc:sldMk cId="2327515586" sldId="342"/>
            <ac:spMk id="2" creationId="{5A231F0A-B060-5740-E501-E299B04D7940}"/>
          </ac:spMkLst>
        </pc:spChg>
        <pc:spChg chg="mod">
          <ac:chgData name="David Guenette" userId="7951cbffb5e39bf7" providerId="LiveId" clId="{6551E6DB-7254-43AF-9A01-1BE553F9EB5C}" dt="2025-03-08T19:50:04.453" v="5458" actId="255"/>
          <ac:spMkLst>
            <pc:docMk/>
            <pc:sldMk cId="2327515586" sldId="342"/>
            <ac:spMk id="9" creationId="{6FEC93CF-2672-7D78-F278-58C5E012E0DF}"/>
          </ac:spMkLst>
        </pc:spChg>
      </pc:sldChg>
      <pc:sldChg chg="modSp mod">
        <pc:chgData name="David Guenette" userId="7951cbffb5e39bf7" providerId="LiveId" clId="{6551E6DB-7254-43AF-9A01-1BE553F9EB5C}" dt="2025-03-08T19:12:06.516" v="3553" actId="6549"/>
        <pc:sldMkLst>
          <pc:docMk/>
          <pc:sldMk cId="494697874" sldId="343"/>
        </pc:sldMkLst>
        <pc:spChg chg="mod">
          <ac:chgData name="David Guenette" userId="7951cbffb5e39bf7" providerId="LiveId" clId="{6551E6DB-7254-43AF-9A01-1BE553F9EB5C}" dt="2025-03-08T18:59:26.976" v="3087" actId="1035"/>
          <ac:spMkLst>
            <pc:docMk/>
            <pc:sldMk cId="494697874" sldId="343"/>
            <ac:spMk id="2" creationId="{5A231F0A-B060-5740-E501-E299B04D7940}"/>
          </ac:spMkLst>
        </pc:spChg>
        <pc:spChg chg="mod">
          <ac:chgData name="David Guenette" userId="7951cbffb5e39bf7" providerId="LiveId" clId="{6551E6DB-7254-43AF-9A01-1BE553F9EB5C}" dt="2025-03-08T19:12:06.516" v="3553" actId="6549"/>
          <ac:spMkLst>
            <pc:docMk/>
            <pc:sldMk cId="494697874" sldId="343"/>
            <ac:spMk id="9" creationId="{6FEC93CF-2672-7D78-F278-58C5E012E0DF}"/>
          </ac:spMkLst>
        </pc:spChg>
      </pc:sldChg>
      <pc:sldChg chg="modSp mod">
        <pc:chgData name="David Guenette" userId="7951cbffb5e39bf7" providerId="LiveId" clId="{6551E6DB-7254-43AF-9A01-1BE553F9EB5C}" dt="2025-03-08T19:12:18.867" v="3555" actId="20577"/>
        <pc:sldMkLst>
          <pc:docMk/>
          <pc:sldMk cId="45413392" sldId="344"/>
        </pc:sldMkLst>
        <pc:spChg chg="mod">
          <ac:chgData name="David Guenette" userId="7951cbffb5e39bf7" providerId="LiveId" clId="{6551E6DB-7254-43AF-9A01-1BE553F9EB5C}" dt="2025-03-08T19:01:14.982" v="3156" actId="1035"/>
          <ac:spMkLst>
            <pc:docMk/>
            <pc:sldMk cId="45413392" sldId="344"/>
            <ac:spMk id="2" creationId="{5A231F0A-B060-5740-E501-E299B04D7940}"/>
          </ac:spMkLst>
        </pc:spChg>
        <pc:spChg chg="mod">
          <ac:chgData name="David Guenette" userId="7951cbffb5e39bf7" providerId="LiveId" clId="{6551E6DB-7254-43AF-9A01-1BE553F9EB5C}" dt="2025-03-08T19:12:18.867" v="3555" actId="20577"/>
          <ac:spMkLst>
            <pc:docMk/>
            <pc:sldMk cId="45413392" sldId="344"/>
            <ac:spMk id="9" creationId="{6FEC93CF-2672-7D78-F278-58C5E012E0DF}"/>
          </ac:spMkLst>
        </pc:spChg>
      </pc:sldChg>
      <pc:sldChg chg="modSp mod">
        <pc:chgData name="David Guenette" userId="7951cbffb5e39bf7" providerId="LiveId" clId="{6551E6DB-7254-43AF-9A01-1BE553F9EB5C}" dt="2025-03-08T19:17:22.076" v="3842" actId="1035"/>
        <pc:sldMkLst>
          <pc:docMk/>
          <pc:sldMk cId="3616752141" sldId="345"/>
        </pc:sldMkLst>
        <pc:spChg chg="mod">
          <ac:chgData name="David Guenette" userId="7951cbffb5e39bf7" providerId="LiveId" clId="{6551E6DB-7254-43AF-9A01-1BE553F9EB5C}" dt="2025-03-08T19:17:22.076" v="3842" actId="1035"/>
          <ac:spMkLst>
            <pc:docMk/>
            <pc:sldMk cId="3616752141" sldId="345"/>
            <ac:spMk id="2" creationId="{5A231F0A-B060-5740-E501-E299B04D7940}"/>
          </ac:spMkLst>
        </pc:spChg>
        <pc:spChg chg="mod">
          <ac:chgData name="David Guenette" userId="7951cbffb5e39bf7" providerId="LiveId" clId="{6551E6DB-7254-43AF-9A01-1BE553F9EB5C}" dt="2025-03-08T19:17:09.158" v="3827" actId="6549"/>
          <ac:spMkLst>
            <pc:docMk/>
            <pc:sldMk cId="3616752141" sldId="345"/>
            <ac:spMk id="9" creationId="{6FEC93CF-2672-7D78-F278-58C5E012E0DF}"/>
          </ac:spMkLst>
        </pc:spChg>
      </pc:sldChg>
      <pc:sldChg chg="modSp mod">
        <pc:chgData name="David Guenette" userId="7951cbffb5e39bf7" providerId="LiveId" clId="{6551E6DB-7254-43AF-9A01-1BE553F9EB5C}" dt="2025-03-08T19:21:40.849" v="4173" actId="20577"/>
        <pc:sldMkLst>
          <pc:docMk/>
          <pc:sldMk cId="912260744" sldId="346"/>
        </pc:sldMkLst>
        <pc:spChg chg="mod">
          <ac:chgData name="David Guenette" userId="7951cbffb5e39bf7" providerId="LiveId" clId="{6551E6DB-7254-43AF-9A01-1BE553F9EB5C}" dt="2025-03-08T19:18:08.515" v="3865" actId="1035"/>
          <ac:spMkLst>
            <pc:docMk/>
            <pc:sldMk cId="912260744" sldId="346"/>
            <ac:spMk id="2" creationId="{5A231F0A-B060-5740-E501-E299B04D7940}"/>
          </ac:spMkLst>
        </pc:spChg>
        <pc:spChg chg="mod">
          <ac:chgData name="David Guenette" userId="7951cbffb5e39bf7" providerId="LiveId" clId="{6551E6DB-7254-43AF-9A01-1BE553F9EB5C}" dt="2025-03-08T19:21:40.849" v="4173" actId="20577"/>
          <ac:spMkLst>
            <pc:docMk/>
            <pc:sldMk cId="912260744" sldId="346"/>
            <ac:spMk id="9" creationId="{6FEC93CF-2672-7D78-F278-58C5E012E0DF}"/>
          </ac:spMkLst>
        </pc:spChg>
      </pc:sldChg>
      <pc:sldChg chg="modSp mod">
        <pc:chgData name="David Guenette" userId="7951cbffb5e39bf7" providerId="LiveId" clId="{6551E6DB-7254-43AF-9A01-1BE553F9EB5C}" dt="2025-03-08T18:19:07.480" v="2360" actId="1036"/>
        <pc:sldMkLst>
          <pc:docMk/>
          <pc:sldMk cId="234256308" sldId="347"/>
        </pc:sldMkLst>
        <pc:spChg chg="mod">
          <ac:chgData name="David Guenette" userId="7951cbffb5e39bf7" providerId="LiveId" clId="{6551E6DB-7254-43AF-9A01-1BE553F9EB5C}" dt="2025-03-08T18:18:08.265" v="2326" actId="1035"/>
          <ac:spMkLst>
            <pc:docMk/>
            <pc:sldMk cId="234256308" sldId="347"/>
            <ac:spMk id="2" creationId="{5A231F0A-B060-5740-E501-E299B04D7940}"/>
          </ac:spMkLst>
        </pc:spChg>
        <pc:spChg chg="mod">
          <ac:chgData name="David Guenette" userId="7951cbffb5e39bf7" providerId="LiveId" clId="{6551E6DB-7254-43AF-9A01-1BE553F9EB5C}" dt="2025-03-08T18:18:38.186" v="2352" actId="20577"/>
          <ac:spMkLst>
            <pc:docMk/>
            <pc:sldMk cId="234256308" sldId="347"/>
            <ac:spMk id="9" creationId="{6FEC93CF-2672-7D78-F278-58C5E012E0DF}"/>
          </ac:spMkLst>
        </pc:spChg>
        <pc:picChg chg="mod">
          <ac:chgData name="David Guenette" userId="7951cbffb5e39bf7" providerId="LiveId" clId="{6551E6DB-7254-43AF-9A01-1BE553F9EB5C}" dt="2025-03-08T18:19:07.480" v="2360" actId="1036"/>
          <ac:picMkLst>
            <pc:docMk/>
            <pc:sldMk cId="234256308" sldId="347"/>
            <ac:picMk id="6" creationId="{9CDF1996-24C1-0BCB-8E2C-616829D8BBCE}"/>
          </ac:picMkLst>
        </pc:picChg>
      </pc:sldChg>
      <pc:sldChg chg="modSp del mod">
        <pc:chgData name="David Guenette" userId="7951cbffb5e39bf7" providerId="LiveId" clId="{6551E6DB-7254-43AF-9A01-1BE553F9EB5C}" dt="2025-03-08T18:24:12.814" v="2469" actId="2696"/>
        <pc:sldMkLst>
          <pc:docMk/>
          <pc:sldMk cId="2416011797" sldId="348"/>
        </pc:sldMkLst>
        <pc:spChg chg="mod">
          <ac:chgData name="David Guenette" userId="7951cbffb5e39bf7" providerId="LiveId" clId="{6551E6DB-7254-43AF-9A01-1BE553F9EB5C}" dt="2025-03-08T18:23:00.883" v="2413" actId="21"/>
          <ac:spMkLst>
            <pc:docMk/>
            <pc:sldMk cId="2416011797" sldId="348"/>
            <ac:spMk id="9" creationId="{6FEC93CF-2672-7D78-F278-58C5E012E0DF}"/>
          </ac:spMkLst>
        </pc:spChg>
      </pc:sldChg>
      <pc:sldChg chg="modSp mod">
        <pc:chgData name="David Guenette" userId="7951cbffb5e39bf7" providerId="LiveId" clId="{6551E6DB-7254-43AF-9A01-1BE553F9EB5C}" dt="2025-03-08T19:51:10.590" v="5586" actId="1035"/>
        <pc:sldMkLst>
          <pc:docMk/>
          <pc:sldMk cId="3077891258" sldId="352"/>
        </pc:sldMkLst>
        <pc:spChg chg="mod">
          <ac:chgData name="David Guenette" userId="7951cbffb5e39bf7" providerId="LiveId" clId="{6551E6DB-7254-43AF-9A01-1BE553F9EB5C}" dt="2025-03-08T19:51:10.590" v="5586" actId="1035"/>
          <ac:spMkLst>
            <pc:docMk/>
            <pc:sldMk cId="3077891258" sldId="352"/>
            <ac:spMk id="2" creationId="{5A231F0A-B060-5740-E501-E299B04D7940}"/>
          </ac:spMkLst>
        </pc:spChg>
        <pc:spChg chg="mod">
          <ac:chgData name="David Guenette" userId="7951cbffb5e39bf7" providerId="LiveId" clId="{6551E6DB-7254-43AF-9A01-1BE553F9EB5C}" dt="2025-03-08T19:50:56.635" v="5570" actId="6549"/>
          <ac:spMkLst>
            <pc:docMk/>
            <pc:sldMk cId="3077891258" sldId="352"/>
            <ac:spMk id="9" creationId="{6FEC93CF-2672-7D78-F278-58C5E012E0DF}"/>
          </ac:spMkLst>
        </pc:spChg>
      </pc:sldChg>
      <pc:sldChg chg="modSp mod">
        <pc:chgData name="David Guenette" userId="7951cbffb5e39bf7" providerId="LiveId" clId="{6551E6DB-7254-43AF-9A01-1BE553F9EB5C}" dt="2025-03-08T17:50:26.523" v="1942" actId="20577"/>
        <pc:sldMkLst>
          <pc:docMk/>
          <pc:sldMk cId="1438523938" sldId="353"/>
        </pc:sldMkLst>
        <pc:spChg chg="mod">
          <ac:chgData name="David Guenette" userId="7951cbffb5e39bf7" providerId="LiveId" clId="{6551E6DB-7254-43AF-9A01-1BE553F9EB5C}" dt="2025-03-08T16:14:42.846" v="729" actId="1035"/>
          <ac:spMkLst>
            <pc:docMk/>
            <pc:sldMk cId="1438523938" sldId="353"/>
            <ac:spMk id="2" creationId="{5A231F0A-B060-5740-E501-E299B04D7940}"/>
          </ac:spMkLst>
        </pc:spChg>
        <pc:spChg chg="mod">
          <ac:chgData name="David Guenette" userId="7951cbffb5e39bf7" providerId="LiveId" clId="{6551E6DB-7254-43AF-9A01-1BE553F9EB5C}" dt="2025-03-08T17:50:26.523" v="1942" actId="20577"/>
          <ac:spMkLst>
            <pc:docMk/>
            <pc:sldMk cId="1438523938" sldId="353"/>
            <ac:spMk id="9" creationId="{6FEC93CF-2672-7D78-F278-58C5E012E0DF}"/>
          </ac:spMkLst>
        </pc:spChg>
      </pc:sldChg>
      <pc:sldChg chg="modSp mod">
        <pc:chgData name="David Guenette" userId="7951cbffb5e39bf7" providerId="LiveId" clId="{6551E6DB-7254-43AF-9A01-1BE553F9EB5C}" dt="2025-03-08T17:50:39.200" v="1943" actId="255"/>
        <pc:sldMkLst>
          <pc:docMk/>
          <pc:sldMk cId="2909836529" sldId="354"/>
        </pc:sldMkLst>
        <pc:spChg chg="mod">
          <ac:chgData name="David Guenette" userId="7951cbffb5e39bf7" providerId="LiveId" clId="{6551E6DB-7254-43AF-9A01-1BE553F9EB5C}" dt="2025-03-08T17:49:58.274" v="1923" actId="1035"/>
          <ac:spMkLst>
            <pc:docMk/>
            <pc:sldMk cId="2909836529" sldId="354"/>
            <ac:spMk id="2" creationId="{5A231F0A-B060-5740-E501-E299B04D7940}"/>
          </ac:spMkLst>
        </pc:spChg>
        <pc:spChg chg="mod">
          <ac:chgData name="David Guenette" userId="7951cbffb5e39bf7" providerId="LiveId" clId="{6551E6DB-7254-43AF-9A01-1BE553F9EB5C}" dt="2025-03-08T17:50:39.200" v="1943" actId="255"/>
          <ac:spMkLst>
            <pc:docMk/>
            <pc:sldMk cId="2909836529" sldId="354"/>
            <ac:spMk id="9" creationId="{6FEC93CF-2672-7D78-F278-58C5E012E0DF}"/>
          </ac:spMkLst>
        </pc:spChg>
      </pc:sldChg>
      <pc:sldChg chg="modSp mod">
        <pc:chgData name="David Guenette" userId="7951cbffb5e39bf7" providerId="LiveId" clId="{6551E6DB-7254-43AF-9A01-1BE553F9EB5C}" dt="2025-03-08T19:55:55.367" v="5871" actId="1035"/>
        <pc:sldMkLst>
          <pc:docMk/>
          <pc:sldMk cId="2383421460" sldId="356"/>
        </pc:sldMkLst>
        <pc:spChg chg="mod">
          <ac:chgData name="David Guenette" userId="7951cbffb5e39bf7" providerId="LiveId" clId="{6551E6DB-7254-43AF-9A01-1BE553F9EB5C}" dt="2025-03-08T19:55:55.367" v="5871" actId="1035"/>
          <ac:spMkLst>
            <pc:docMk/>
            <pc:sldMk cId="2383421460" sldId="356"/>
            <ac:spMk id="2" creationId="{5A231F0A-B060-5740-E501-E299B04D7940}"/>
          </ac:spMkLst>
        </pc:spChg>
      </pc:sldChg>
      <pc:sldChg chg="modSp mod">
        <pc:chgData name="David Guenette" userId="7951cbffb5e39bf7" providerId="LiveId" clId="{6551E6DB-7254-43AF-9A01-1BE553F9EB5C}" dt="2025-03-08T19:51:47.203" v="5602" actId="1035"/>
        <pc:sldMkLst>
          <pc:docMk/>
          <pc:sldMk cId="3207393049" sldId="357"/>
        </pc:sldMkLst>
        <pc:spChg chg="mod">
          <ac:chgData name="David Guenette" userId="7951cbffb5e39bf7" providerId="LiveId" clId="{6551E6DB-7254-43AF-9A01-1BE553F9EB5C}" dt="2025-03-08T19:51:47.203" v="5602" actId="1035"/>
          <ac:spMkLst>
            <pc:docMk/>
            <pc:sldMk cId="3207393049" sldId="357"/>
            <ac:spMk id="2" creationId="{5A231F0A-B060-5740-E501-E299B04D7940}"/>
          </ac:spMkLst>
        </pc:spChg>
      </pc:sldChg>
      <pc:sldChg chg="modSp mod">
        <pc:chgData name="David Guenette" userId="7951cbffb5e39bf7" providerId="LiveId" clId="{6551E6DB-7254-43AF-9A01-1BE553F9EB5C}" dt="2025-03-08T19:52:01.059" v="5618" actId="1035"/>
        <pc:sldMkLst>
          <pc:docMk/>
          <pc:sldMk cId="4016264065" sldId="358"/>
        </pc:sldMkLst>
        <pc:spChg chg="mod">
          <ac:chgData name="David Guenette" userId="7951cbffb5e39bf7" providerId="LiveId" clId="{6551E6DB-7254-43AF-9A01-1BE553F9EB5C}" dt="2025-03-08T19:52:01.059" v="5618" actId="1035"/>
          <ac:spMkLst>
            <pc:docMk/>
            <pc:sldMk cId="4016264065" sldId="358"/>
            <ac:spMk id="2" creationId="{5A231F0A-B060-5740-E501-E299B04D7940}"/>
          </ac:spMkLst>
        </pc:spChg>
      </pc:sldChg>
      <pc:sldChg chg="new del">
        <pc:chgData name="David Guenette" userId="7951cbffb5e39bf7" providerId="LiveId" clId="{6551E6DB-7254-43AF-9A01-1BE553F9EB5C}" dt="2025-03-08T16:33:05.216" v="1329" actId="680"/>
        <pc:sldMkLst>
          <pc:docMk/>
          <pc:sldMk cId="493030744" sldId="359"/>
        </pc:sldMkLst>
      </pc:sldChg>
      <pc:sldChg chg="del">
        <pc:chgData name="David Guenette" userId="7951cbffb5e39bf7" providerId="LiveId" clId="{6551E6DB-7254-43AF-9A01-1BE553F9EB5C}" dt="2025-03-08T16:14:11.561" v="712" actId="2696"/>
        <pc:sldMkLst>
          <pc:docMk/>
          <pc:sldMk cId="1660526510" sldId="359"/>
        </pc:sldMkLst>
      </pc:sldChg>
      <pc:sldChg chg="modSp add mod ord">
        <pc:chgData name="David Guenette" userId="7951cbffb5e39bf7" providerId="LiveId" clId="{6551E6DB-7254-43AF-9A01-1BE553F9EB5C}" dt="2025-03-08T17:45:19.005" v="1684" actId="255"/>
        <pc:sldMkLst>
          <pc:docMk/>
          <pc:sldMk cId="2877337882" sldId="359"/>
        </pc:sldMkLst>
        <pc:spChg chg="mod">
          <ac:chgData name="David Guenette" userId="7951cbffb5e39bf7" providerId="LiveId" clId="{6551E6DB-7254-43AF-9A01-1BE553F9EB5C}" dt="2025-03-08T17:45:19.005" v="1684" actId="255"/>
          <ac:spMkLst>
            <pc:docMk/>
            <pc:sldMk cId="2877337882" sldId="359"/>
            <ac:spMk id="9" creationId="{2D1572AB-2AC6-B364-88C8-6B1D7F984043}"/>
          </ac:spMkLst>
        </pc:spChg>
      </pc:sldChg>
      <pc:sldChg chg="modSp add mod modAnim">
        <pc:chgData name="David Guenette" userId="7951cbffb5e39bf7" providerId="LiveId" clId="{6551E6DB-7254-43AF-9A01-1BE553F9EB5C}" dt="2025-03-08T17:58:14.119" v="2088" actId="20577"/>
        <pc:sldMkLst>
          <pc:docMk/>
          <pc:sldMk cId="554785868" sldId="360"/>
        </pc:sldMkLst>
        <pc:spChg chg="mod">
          <ac:chgData name="David Guenette" userId="7951cbffb5e39bf7" providerId="LiveId" clId="{6551E6DB-7254-43AF-9A01-1BE553F9EB5C}" dt="2025-03-08T17:58:14.119" v="2088" actId="20577"/>
          <ac:spMkLst>
            <pc:docMk/>
            <pc:sldMk cId="554785868" sldId="360"/>
            <ac:spMk id="2" creationId="{24CFEF43-5BC4-C64F-3A35-7DE45B7F488F}"/>
          </ac:spMkLst>
        </pc:spChg>
        <pc:spChg chg="mod">
          <ac:chgData name="David Guenette" userId="7951cbffb5e39bf7" providerId="LiveId" clId="{6551E6DB-7254-43AF-9A01-1BE553F9EB5C}" dt="2025-03-08T17:57:32.606" v="2061" actId="6549"/>
          <ac:spMkLst>
            <pc:docMk/>
            <pc:sldMk cId="554785868" sldId="360"/>
            <ac:spMk id="9" creationId="{F6929D66-7338-EADB-F059-891B89D46803}"/>
          </ac:spMkLst>
        </pc:spChg>
        <pc:picChg chg="mod">
          <ac:chgData name="David Guenette" userId="7951cbffb5e39bf7" providerId="LiveId" clId="{6551E6DB-7254-43AF-9A01-1BE553F9EB5C}" dt="2025-03-08T17:57:52.557" v="2087" actId="14100"/>
          <ac:picMkLst>
            <pc:docMk/>
            <pc:sldMk cId="554785868" sldId="360"/>
            <ac:picMk id="6" creationId="{F883730C-83FE-B9AB-E1BF-DA07BFFDA763}"/>
          </ac:picMkLst>
        </pc:picChg>
      </pc:sldChg>
      <pc:sldChg chg="new del">
        <pc:chgData name="David Guenette" userId="7951cbffb5e39bf7" providerId="LiveId" clId="{6551E6DB-7254-43AF-9A01-1BE553F9EB5C}" dt="2025-03-08T15:44:26.907" v="93" actId="680"/>
        <pc:sldMkLst>
          <pc:docMk/>
          <pc:sldMk cId="1908157180" sldId="360"/>
        </pc:sldMkLst>
      </pc:sldChg>
      <pc:sldChg chg="add">
        <pc:chgData name="David Guenette" userId="7951cbffb5e39bf7" providerId="LiveId" clId="{6551E6DB-7254-43AF-9A01-1BE553F9EB5C}" dt="2025-03-08T18:00:47.049" v="2131" actId="2890"/>
        <pc:sldMkLst>
          <pc:docMk/>
          <pc:sldMk cId="627268334" sldId="361"/>
        </pc:sldMkLst>
      </pc:sldChg>
      <pc:sldChg chg="modSp add mod modAnim">
        <pc:chgData name="David Guenette" userId="7951cbffb5e39bf7" providerId="LiveId" clId="{6551E6DB-7254-43AF-9A01-1BE553F9EB5C}" dt="2025-03-08T18:13:44.290" v="2266" actId="21"/>
        <pc:sldMkLst>
          <pc:docMk/>
          <pc:sldMk cId="2459344084" sldId="362"/>
        </pc:sldMkLst>
        <pc:spChg chg="mod">
          <ac:chgData name="David Guenette" userId="7951cbffb5e39bf7" providerId="LiveId" clId="{6551E6DB-7254-43AF-9A01-1BE553F9EB5C}" dt="2025-03-08T18:13:44.290" v="2266" actId="21"/>
          <ac:spMkLst>
            <pc:docMk/>
            <pc:sldMk cId="2459344084" sldId="362"/>
            <ac:spMk id="9" creationId="{C6B079FB-9BA8-5914-BB4B-8A39D5C214C9}"/>
          </ac:spMkLst>
        </pc:spChg>
      </pc:sldChg>
      <pc:sldChg chg="modSp add">
        <pc:chgData name="David Guenette" userId="7951cbffb5e39bf7" providerId="LiveId" clId="{6551E6DB-7254-43AF-9A01-1BE553F9EB5C}" dt="2025-03-08T18:17:12.591" v="2311" actId="20577"/>
        <pc:sldMkLst>
          <pc:docMk/>
          <pc:sldMk cId="1918911160" sldId="363"/>
        </pc:sldMkLst>
        <pc:spChg chg="mod">
          <ac:chgData name="David Guenette" userId="7951cbffb5e39bf7" providerId="LiveId" clId="{6551E6DB-7254-43AF-9A01-1BE553F9EB5C}" dt="2025-03-08T18:17:12.591" v="2311" actId="20577"/>
          <ac:spMkLst>
            <pc:docMk/>
            <pc:sldMk cId="1918911160" sldId="363"/>
            <ac:spMk id="9" creationId="{BB6A1E87-6DB5-517A-47DE-EA4134A79177}"/>
          </ac:spMkLst>
        </pc:spChg>
      </pc:sldChg>
      <pc:sldChg chg="modSp add">
        <pc:chgData name="David Guenette" userId="7951cbffb5e39bf7" providerId="LiveId" clId="{6551E6DB-7254-43AF-9A01-1BE553F9EB5C}" dt="2025-03-08T18:23:59.634" v="2468" actId="20577"/>
        <pc:sldMkLst>
          <pc:docMk/>
          <pc:sldMk cId="4210143911" sldId="364"/>
        </pc:sldMkLst>
        <pc:spChg chg="mod">
          <ac:chgData name="David Guenette" userId="7951cbffb5e39bf7" providerId="LiveId" clId="{6551E6DB-7254-43AF-9A01-1BE553F9EB5C}" dt="2025-03-08T18:23:59.634" v="2468" actId="20577"/>
          <ac:spMkLst>
            <pc:docMk/>
            <pc:sldMk cId="4210143911" sldId="364"/>
            <ac:spMk id="9" creationId="{33757649-685F-D3D1-6BA3-A7EDCDF5F5FC}"/>
          </ac:spMkLst>
        </pc:spChg>
      </pc:sldChg>
      <pc:sldChg chg="modSp add ord">
        <pc:chgData name="David Guenette" userId="7951cbffb5e39bf7" providerId="LiveId" clId="{6551E6DB-7254-43AF-9A01-1BE553F9EB5C}" dt="2025-03-08T18:28:32.073" v="2497"/>
        <pc:sldMkLst>
          <pc:docMk/>
          <pc:sldMk cId="3901057232" sldId="365"/>
        </pc:sldMkLst>
        <pc:spChg chg="mod">
          <ac:chgData name="David Guenette" userId="7951cbffb5e39bf7" providerId="LiveId" clId="{6551E6DB-7254-43AF-9A01-1BE553F9EB5C}" dt="2025-03-08T18:25:52.334" v="2479"/>
          <ac:spMkLst>
            <pc:docMk/>
            <pc:sldMk cId="3901057232" sldId="365"/>
            <ac:spMk id="9" creationId="{583D2652-749E-7FCE-ACE2-C64C2FD9F60F}"/>
          </ac:spMkLst>
        </pc:spChg>
      </pc:sldChg>
      <pc:sldChg chg="addSp modSp new add del mod">
        <pc:chgData name="David Guenette" userId="7951cbffb5e39bf7" providerId="LiveId" clId="{6551E6DB-7254-43AF-9A01-1BE553F9EB5C}" dt="2025-03-08T18:50:38.556" v="2776" actId="2696"/>
        <pc:sldMkLst>
          <pc:docMk/>
          <pc:sldMk cId="3059169679" sldId="366"/>
        </pc:sldMkLst>
        <pc:picChg chg="add mod">
          <ac:chgData name="David Guenette" userId="7951cbffb5e39bf7" providerId="LiveId" clId="{6551E6DB-7254-43AF-9A01-1BE553F9EB5C}" dt="2025-03-08T18:44:21.100" v="2691" actId="14100"/>
          <ac:picMkLst>
            <pc:docMk/>
            <pc:sldMk cId="3059169679" sldId="366"/>
            <ac:picMk id="3" creationId="{B5A5DBA2-A93B-2997-B156-75AB60497A62}"/>
          </ac:picMkLst>
        </pc:picChg>
      </pc:sldChg>
      <pc:sldChg chg="addSp delSp modSp add del mod">
        <pc:chgData name="David Guenette" userId="7951cbffb5e39bf7" providerId="LiveId" clId="{6551E6DB-7254-43AF-9A01-1BE553F9EB5C}" dt="2025-03-08T18:50:30.453" v="2775" actId="1038"/>
        <pc:sldMkLst>
          <pc:docMk/>
          <pc:sldMk cId="139016735" sldId="367"/>
        </pc:sldMkLst>
        <pc:spChg chg="mod">
          <ac:chgData name="David Guenette" userId="7951cbffb5e39bf7" providerId="LiveId" clId="{6551E6DB-7254-43AF-9A01-1BE553F9EB5C}" dt="2025-03-08T18:49:04.967" v="2747" actId="1035"/>
          <ac:spMkLst>
            <pc:docMk/>
            <pc:sldMk cId="139016735" sldId="367"/>
            <ac:spMk id="2" creationId="{7278A50F-B6F9-92CC-379A-CBAB709449E4}"/>
          </ac:spMkLst>
        </pc:spChg>
        <pc:spChg chg="mod">
          <ac:chgData name="David Guenette" userId="7951cbffb5e39bf7" providerId="LiveId" clId="{6551E6DB-7254-43AF-9A01-1BE553F9EB5C}" dt="2025-03-08T18:46:01.414" v="2700" actId="255"/>
          <ac:spMkLst>
            <pc:docMk/>
            <pc:sldMk cId="139016735" sldId="367"/>
            <ac:spMk id="9" creationId="{7339EE90-70CF-A780-4106-8D599305241B}"/>
          </ac:spMkLst>
        </pc:spChg>
        <pc:picChg chg="del">
          <ac:chgData name="David Guenette" userId="7951cbffb5e39bf7" providerId="LiveId" clId="{6551E6DB-7254-43AF-9A01-1BE553F9EB5C}" dt="2025-03-08T18:45:54.242" v="2699" actId="478"/>
          <ac:picMkLst>
            <pc:docMk/>
            <pc:sldMk cId="139016735" sldId="367"/>
            <ac:picMk id="5" creationId="{A3A57E16-2811-B14A-8729-B3A4E893D836}"/>
          </ac:picMkLst>
        </pc:picChg>
        <pc:picChg chg="add mod">
          <ac:chgData name="David Guenette" userId="7951cbffb5e39bf7" providerId="LiveId" clId="{6551E6DB-7254-43AF-9A01-1BE553F9EB5C}" dt="2025-03-08T18:50:30.453" v="2775" actId="1038"/>
          <ac:picMkLst>
            <pc:docMk/>
            <pc:sldMk cId="139016735" sldId="367"/>
            <ac:picMk id="6" creationId="{0A569D6A-7E4A-8255-CA11-048ECFF2378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DC994AA-C437-4EF4-8BEF-0B832D7FA420}" type="datetimeFigureOut">
              <a:rPr lang="en-US" smtClean="0"/>
              <a:t>3/8/2025</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8B16356-3B28-4AAF-8099-7941810E2475}" type="datetimeFigureOut">
              <a:rPr lang="en-US" smtClean="0"/>
              <a:t>3/8/2025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Pulitzer_Priz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Tribune_Content_Agency" TargetMode="External"/><Relationship Id="rId5" Type="http://schemas.openxmlformats.org/officeDocument/2006/relationships/hyperlink" Target="https://en.wikipedia.org/wiki/Lexington_Herald-Leader" TargetMode="External"/><Relationship Id="rId4" Type="http://schemas.openxmlformats.org/officeDocument/2006/relationships/hyperlink" Target="https://en.wikipedia.org/wiki/Editorial_cartoonis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limate.gov/news-features/understanding-climate/climate-change-global-temperatur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limate.gov/news-features/understanding-climate/climate-change-global-temperatur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limate.gov/news-features/understanding-climate/climate-change-global-temperatur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i="0" cap="none" dirty="0">
                <a:solidFill>
                  <a:schemeClr val="tx2"/>
                </a:solidFill>
                <a:latin typeface="Abadi" panose="020B0604020104020204" pitchFamily="34" charset="0"/>
                <a:cs typeface="Aharoni" panose="020F0502020204030204" pitchFamily="2" charset="-79"/>
              </a:rPr>
              <a:t>As the series progresses, there’s more about how some of the characters get involved in local, state, and national politics as a means of making progress</a:t>
            </a:r>
            <a:br>
              <a:rPr lang="en-US" sz="2800" i="0" cap="none"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with climate change</a:t>
            </a:r>
            <a:br>
              <a:rPr lang="en-US" sz="2800" i="0" cap="none" dirty="0">
                <a:solidFill>
                  <a:schemeClr val="tx2"/>
                </a:solidFill>
                <a:latin typeface="Abadi" panose="020B0604020104020204" pitchFamily="34" charset="0"/>
                <a:cs typeface="Aharoni" panose="020F0502020204030204" pitchFamily="2" charset="-79"/>
              </a:rPr>
            </a:br>
            <a:br>
              <a:rPr lang="en-US" sz="2800" i="0" cap="none"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As the series progresses, I’ll be focusing more on how getting involved in local, state, and national politics is an important means of making progress</a:t>
            </a:r>
            <a:br>
              <a:rPr lang="en-US" sz="2800" i="0" cap="none"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with climate change</a:t>
            </a:r>
            <a:br>
              <a:rPr lang="en-US" sz="2800" i="0" cap="none" dirty="0">
                <a:solidFill>
                  <a:schemeClr val="tx2"/>
                </a:solidFill>
                <a:latin typeface="Abadi" panose="020B0604020104020204" pitchFamily="34" charset="0"/>
                <a:cs typeface="Aharoni" panose="020F0502020204030204" pitchFamily="2" charset="-79"/>
              </a:rPr>
            </a:br>
            <a:endParaRPr lang="en-US" sz="2800" dirty="0"/>
          </a:p>
        </p:txBody>
      </p:sp>
      <p:sp>
        <p:nvSpPr>
          <p:cNvPr id="4" name="Slide Number Placeholder 3"/>
          <p:cNvSpPr>
            <a:spLocks noGrp="1"/>
          </p:cNvSpPr>
          <p:nvPr>
            <p:ph type="sldNum" sz="quarter" idx="5"/>
          </p:nvPr>
        </p:nvSpPr>
        <p:spPr/>
        <p:txBody>
          <a:bodyPr/>
          <a:lstStyle/>
          <a:p>
            <a:fld id="{CC5DA344-5FA2-43F7-9D95-CA56C82B080A}" type="slidenum">
              <a:rPr lang="en-US" smtClean="0"/>
              <a:t>10</a:t>
            </a:fld>
            <a:endParaRPr lang="en-US"/>
          </a:p>
        </p:txBody>
      </p:sp>
    </p:spTree>
    <p:extLst>
      <p:ext uri="{BB962C8B-B14F-4D97-AF65-F5344CB8AC3E}">
        <p14:creationId xmlns:p14="http://schemas.microsoft.com/office/powerpoint/2010/main" val="3662695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Starting with the present is a great place to start,.</a:t>
            </a:r>
          </a:p>
        </p:txBody>
      </p:sp>
      <p:sp>
        <p:nvSpPr>
          <p:cNvPr id="4" name="Slide Number Placeholder 3"/>
          <p:cNvSpPr>
            <a:spLocks noGrp="1"/>
          </p:cNvSpPr>
          <p:nvPr>
            <p:ph type="sldNum" sz="quarter" idx="5"/>
          </p:nvPr>
        </p:nvSpPr>
        <p:spPr/>
        <p:txBody>
          <a:bodyPr/>
          <a:lstStyle/>
          <a:p>
            <a:fld id="{CC5DA344-5FA2-43F7-9D95-CA56C82B080A}" type="slidenum">
              <a:rPr lang="en-US" smtClean="0"/>
              <a:t>11</a:t>
            </a:fld>
            <a:endParaRPr lang="en-US"/>
          </a:p>
        </p:txBody>
      </p:sp>
    </p:spTree>
    <p:extLst>
      <p:ext uri="{BB962C8B-B14F-4D97-AF65-F5344CB8AC3E}">
        <p14:creationId xmlns:p14="http://schemas.microsoft.com/office/powerpoint/2010/main" val="351209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Climate change is mostly not on a human scale—not today’s immediate or biggest problem in most anybody's’ life (at least here in the developed world)—unless, of course, you find yourself in the middle of a deluge, or massive storm, or choking on smoke, or dealing with a life- or health-threatening heat alert.</a:t>
            </a:r>
          </a:p>
          <a:p>
            <a:endParaRPr lang="en-US" sz="2800" dirty="0"/>
          </a:p>
          <a:p>
            <a:r>
              <a:rPr lang="en-US" sz="2800" dirty="0"/>
              <a:t>There are huge advantages in a clean energy transition even apart from contributing to climate progress.</a:t>
            </a:r>
          </a:p>
        </p:txBody>
      </p:sp>
      <p:sp>
        <p:nvSpPr>
          <p:cNvPr id="4" name="Slide Number Placeholder 3"/>
          <p:cNvSpPr>
            <a:spLocks noGrp="1"/>
          </p:cNvSpPr>
          <p:nvPr>
            <p:ph type="sldNum" sz="quarter" idx="5"/>
          </p:nvPr>
        </p:nvSpPr>
        <p:spPr/>
        <p:txBody>
          <a:bodyPr/>
          <a:lstStyle/>
          <a:p>
            <a:fld id="{CC5DA344-5FA2-43F7-9D95-CA56C82B080A}" type="slidenum">
              <a:rPr lang="en-US" smtClean="0"/>
              <a:t>12</a:t>
            </a:fld>
            <a:endParaRPr lang="en-US"/>
          </a:p>
        </p:txBody>
      </p:sp>
    </p:spTree>
    <p:extLst>
      <p:ext uri="{BB962C8B-B14F-4D97-AF65-F5344CB8AC3E}">
        <p14:creationId xmlns:p14="http://schemas.microsoft.com/office/powerpoint/2010/main" val="1541257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i="0" cap="none" dirty="0">
                <a:solidFill>
                  <a:schemeClr val="tx2"/>
                </a:solidFill>
                <a:latin typeface="Abadi" panose="020B0604020104020204" pitchFamily="34" charset="0"/>
                <a:cs typeface="Aharoni" panose="020F0502020204030204" pitchFamily="2" charset="-79"/>
              </a:rPr>
              <a:t>November 2023 BMJ article </a:t>
            </a:r>
            <a:endParaRPr lang="en-US" sz="4000" b="0" i="0" dirty="0">
              <a:solidFill>
                <a:srgbClr val="787373"/>
              </a:solidFill>
              <a:effectLst/>
              <a:highlight>
                <a:srgbClr val="FFFFFF"/>
              </a:highlight>
              <a:latin typeface="FoundersGrotesk-Web"/>
            </a:endParaRPr>
          </a:p>
          <a:p>
            <a:endParaRPr lang="en-US" sz="4000" b="0" i="0" dirty="0">
              <a:solidFill>
                <a:srgbClr val="787373"/>
              </a:solidFill>
              <a:effectLst/>
              <a:highlight>
                <a:srgbClr val="FFFFFF"/>
              </a:highlight>
              <a:latin typeface="FoundersGrotesk-Web"/>
            </a:endParaRPr>
          </a:p>
          <a:p>
            <a:r>
              <a:rPr lang="en-US" sz="4000" b="0" i="0" dirty="0">
                <a:solidFill>
                  <a:srgbClr val="787373"/>
                </a:solidFill>
                <a:effectLst/>
                <a:highlight>
                  <a:srgbClr val="FFFFFF"/>
                </a:highlight>
                <a:latin typeface="FoundersGrotesk-Web"/>
              </a:rPr>
              <a:t>Environmental Research: Health study findings from show that the pollutants nitrogen oxide , fine particulate matter (PM2.5) and ozone (O3) from U.S. oil and gas production contributed to 7,500 excess deaths, 410,000 asthma attacks, and 2,200 new cases of childhood asthma across the U.S. in 2016. </a:t>
            </a:r>
            <a:endParaRPr lang="en-US" sz="2800" dirty="0"/>
          </a:p>
        </p:txBody>
      </p:sp>
      <p:sp>
        <p:nvSpPr>
          <p:cNvPr id="4" name="Slide Number Placeholder 3"/>
          <p:cNvSpPr>
            <a:spLocks noGrp="1"/>
          </p:cNvSpPr>
          <p:nvPr>
            <p:ph type="sldNum" sz="quarter" idx="5"/>
          </p:nvPr>
        </p:nvSpPr>
        <p:spPr/>
        <p:txBody>
          <a:bodyPr/>
          <a:lstStyle/>
          <a:p>
            <a:fld id="{CC5DA344-5FA2-43F7-9D95-CA56C82B080A}" type="slidenum">
              <a:rPr lang="en-US" smtClean="0"/>
              <a:t>13</a:t>
            </a:fld>
            <a:endParaRPr lang="en-US"/>
          </a:p>
        </p:txBody>
      </p:sp>
    </p:spTree>
    <p:extLst>
      <p:ext uri="{BB962C8B-B14F-4D97-AF65-F5344CB8AC3E}">
        <p14:creationId xmlns:p14="http://schemas.microsoft.com/office/powerpoint/2010/main" val="3339102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b="1" i="0" u="none" dirty="0">
                <a:solidFill>
                  <a:schemeClr val="tx1"/>
                </a:solidFill>
                <a:effectLst/>
                <a:highlight>
                  <a:srgbClr val="FFFFFF"/>
                </a:highlight>
                <a:latin typeface="Arial" panose="020B0604020202020204" pitchFamily="34" charset="0"/>
              </a:rPr>
              <a:t>Joel W. </a:t>
            </a:r>
            <a:r>
              <a:rPr lang="en-US" sz="4000" b="1" i="0" u="none" dirty="0" err="1">
                <a:solidFill>
                  <a:schemeClr val="tx1"/>
                </a:solidFill>
                <a:effectLst/>
                <a:highlight>
                  <a:srgbClr val="FFFFFF"/>
                </a:highlight>
                <a:latin typeface="Arial" panose="020B0604020202020204" pitchFamily="34" charset="0"/>
              </a:rPr>
              <a:t>Pett</a:t>
            </a:r>
            <a:r>
              <a:rPr lang="en-US" sz="4000" b="0" i="0" u="none" dirty="0">
                <a:solidFill>
                  <a:schemeClr val="tx1"/>
                </a:solidFill>
                <a:effectLst/>
                <a:highlight>
                  <a:srgbClr val="FFFFFF"/>
                </a:highlight>
                <a:latin typeface="Arial" panose="020B0604020202020204" pitchFamily="34" charset="0"/>
              </a:rPr>
              <a:t>  is an American </a:t>
            </a:r>
            <a:r>
              <a:rPr lang="en-US" sz="4000" b="0" i="0" u="none" strike="noStrike" dirty="0">
                <a:solidFill>
                  <a:schemeClr val="tx1"/>
                </a:solidFill>
                <a:effectLst/>
                <a:highlight>
                  <a:srgbClr val="FFFFFF"/>
                </a:highlight>
                <a:latin typeface="Arial" panose="020B0604020202020204" pitchFamily="34" charset="0"/>
                <a:hlinkClick r:id="rId3" tooltip="Pulitzer Prize">
                  <a:extLst>
                    <a:ext uri="{A12FA001-AC4F-418D-AE19-62706E023703}">
                      <ahyp:hlinkClr xmlns:ahyp="http://schemas.microsoft.com/office/drawing/2018/hyperlinkcolor" val="tx"/>
                    </a:ext>
                  </a:extLst>
                </a:hlinkClick>
              </a:rPr>
              <a:t>Pulitzer Prize</a:t>
            </a:r>
            <a:r>
              <a:rPr lang="en-US" sz="4000" b="0" i="0" u="none" dirty="0">
                <a:solidFill>
                  <a:schemeClr val="tx1"/>
                </a:solidFill>
                <a:effectLst/>
                <a:highlight>
                  <a:srgbClr val="FFFFFF"/>
                </a:highlight>
                <a:latin typeface="Arial" panose="020B0604020202020204" pitchFamily="34" charset="0"/>
              </a:rPr>
              <a:t>-winning </a:t>
            </a:r>
            <a:r>
              <a:rPr lang="en-US" sz="4000" b="0" i="0" u="none" strike="noStrike" dirty="0">
                <a:solidFill>
                  <a:schemeClr val="tx1"/>
                </a:solidFill>
                <a:effectLst/>
                <a:highlight>
                  <a:srgbClr val="FFFFFF"/>
                </a:highlight>
                <a:latin typeface="Arial" panose="020B0604020202020204" pitchFamily="34" charset="0"/>
                <a:hlinkClick r:id="rId4" tooltip="Editorial cartoonist">
                  <a:extLst>
                    <a:ext uri="{A12FA001-AC4F-418D-AE19-62706E023703}">
                      <ahyp:hlinkClr xmlns:ahyp="http://schemas.microsoft.com/office/drawing/2018/hyperlinkcolor" val="tx"/>
                    </a:ext>
                  </a:extLst>
                </a:hlinkClick>
              </a:rPr>
              <a:t>editorial cartoonist</a:t>
            </a:r>
            <a:r>
              <a:rPr lang="en-US" sz="4000" b="0" i="0" u="none" dirty="0">
                <a:solidFill>
                  <a:schemeClr val="tx1"/>
                </a:solidFill>
                <a:effectLst/>
                <a:highlight>
                  <a:srgbClr val="FFFFFF"/>
                </a:highlight>
                <a:latin typeface="Arial" panose="020B0604020202020204" pitchFamily="34" charset="0"/>
              </a:rPr>
              <a:t> that formerly worked for the </a:t>
            </a:r>
            <a:r>
              <a:rPr lang="en-US" sz="4000" b="0" i="1" u="none" strike="noStrike" dirty="0">
                <a:solidFill>
                  <a:schemeClr val="tx1"/>
                </a:solidFill>
                <a:effectLst/>
                <a:highlight>
                  <a:srgbClr val="FFFFFF"/>
                </a:highlight>
                <a:latin typeface="Arial" panose="020B0604020202020204" pitchFamily="34" charset="0"/>
                <a:hlinkClick r:id="rId5" tooltip="Lexington Herald-Leader">
                  <a:extLst>
                    <a:ext uri="{A12FA001-AC4F-418D-AE19-62706E023703}">
                      <ahyp:hlinkClr xmlns:ahyp="http://schemas.microsoft.com/office/drawing/2018/hyperlinkcolor" val="tx"/>
                    </a:ext>
                  </a:extLst>
                </a:hlinkClick>
              </a:rPr>
              <a:t>Lexington Herald-Leader</a:t>
            </a:r>
            <a:r>
              <a:rPr lang="en-US" sz="4000" b="0" i="0" u="none" dirty="0">
                <a:solidFill>
                  <a:schemeClr val="tx1"/>
                </a:solidFill>
                <a:effectLst/>
                <a:highlight>
                  <a:srgbClr val="FFFFFF"/>
                </a:highlight>
                <a:latin typeface="Arial" panose="020B0604020202020204" pitchFamily="34" charset="0"/>
              </a:rPr>
              <a:t>. His cartoons are syndicated by </a:t>
            </a:r>
            <a:r>
              <a:rPr lang="en-US" sz="4000" b="0" i="0" u="none" strike="noStrike" dirty="0">
                <a:solidFill>
                  <a:schemeClr val="tx1"/>
                </a:solidFill>
                <a:effectLst/>
                <a:highlight>
                  <a:srgbClr val="FFFFFF"/>
                </a:highlight>
                <a:latin typeface="Arial" panose="020B0604020202020204" pitchFamily="34" charset="0"/>
                <a:hlinkClick r:id="rId6" tooltip="Tribune Content Agency">
                  <a:extLst>
                    <a:ext uri="{A12FA001-AC4F-418D-AE19-62706E023703}">
                      <ahyp:hlinkClr xmlns:ahyp="http://schemas.microsoft.com/office/drawing/2018/hyperlinkcolor" val="tx"/>
                    </a:ext>
                  </a:extLst>
                </a:hlinkClick>
              </a:rPr>
              <a:t>Tribune Content Agency</a:t>
            </a:r>
            <a:r>
              <a:rPr lang="en-US" sz="4000" b="0" i="0" u="none" dirty="0">
                <a:solidFill>
                  <a:schemeClr val="tx1"/>
                </a:solidFill>
                <a:effectLst/>
                <a:highlight>
                  <a:srgbClr val="FFFFFF"/>
                </a:highlight>
                <a:latin typeface="Arial" panose="020B0604020202020204" pitchFamily="34" charset="0"/>
              </a:rPr>
              <a:t>.</a:t>
            </a:r>
            <a:endParaRPr lang="en-US" sz="2800" u="none" dirty="0">
              <a:solidFill>
                <a:schemeClr val="tx1"/>
              </a:solidFill>
            </a:endParaRPr>
          </a:p>
        </p:txBody>
      </p:sp>
      <p:sp>
        <p:nvSpPr>
          <p:cNvPr id="4" name="Slide Number Placeholder 3"/>
          <p:cNvSpPr>
            <a:spLocks noGrp="1"/>
          </p:cNvSpPr>
          <p:nvPr>
            <p:ph type="sldNum" sz="quarter" idx="5"/>
          </p:nvPr>
        </p:nvSpPr>
        <p:spPr/>
        <p:txBody>
          <a:bodyPr/>
          <a:lstStyle/>
          <a:p>
            <a:fld id="{CC5DA344-5FA2-43F7-9D95-CA56C82B080A}" type="slidenum">
              <a:rPr lang="en-US" smtClean="0"/>
              <a:t>14</a:t>
            </a:fld>
            <a:endParaRPr lang="en-US"/>
          </a:p>
        </p:txBody>
      </p:sp>
    </p:spTree>
    <p:extLst>
      <p:ext uri="{BB962C8B-B14F-4D97-AF65-F5344CB8AC3E}">
        <p14:creationId xmlns:p14="http://schemas.microsoft.com/office/powerpoint/2010/main" val="4237987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BUT it is not for nothing.</a:t>
            </a:r>
          </a:p>
          <a:p>
            <a:endParaRPr lang="en-US" sz="2800" dirty="0"/>
          </a:p>
          <a:p>
            <a:r>
              <a:rPr lang="en-US" sz="2800" dirty="0"/>
              <a:t>We all remember the days and days last year when going outside was ill-advised, with the smoke from massive Eastern Canada’s wildfires casting a pall over us, literally. The jump in the number and scope of wildfires across the world have added O2, but some scientists believe the pervasive and widespread smoke and particulates from the fires may have helped keep global warming down  very slightly. Climate systems are extremely complex and difficult to accurately factor.</a:t>
            </a:r>
          </a:p>
          <a:p>
            <a:endParaRPr lang="en-US" sz="2800" dirty="0"/>
          </a:p>
          <a:p>
            <a:r>
              <a:rPr lang="en-US" sz="2800" dirty="0"/>
              <a:t>47 million acres is about the size of ND</a:t>
            </a:r>
          </a:p>
          <a:p>
            <a:endParaRPr lang="en-US" sz="2800" dirty="0"/>
          </a:p>
          <a:p>
            <a:r>
              <a:rPr lang="en-US" sz="2800" dirty="0"/>
              <a:t>In </a:t>
            </a:r>
            <a:r>
              <a:rPr lang="en-US" sz="2800" i="1" dirty="0"/>
              <a:t>Kill Well</a:t>
            </a:r>
            <a:r>
              <a:rPr lang="en-US" sz="2800" dirty="0"/>
              <a:t>, as the character Cynthia, or Cyn, is fleeing her boss’s murder in San Bernadino County (near Mojave), she finds herself checking whether the bus route to Vegas will take her through one of the wildfire zones. Like 2023 and many previous recent years, wildfires are in the news.</a:t>
            </a:r>
          </a:p>
        </p:txBody>
      </p:sp>
      <p:sp>
        <p:nvSpPr>
          <p:cNvPr id="4" name="Slide Number Placeholder 3"/>
          <p:cNvSpPr>
            <a:spLocks noGrp="1"/>
          </p:cNvSpPr>
          <p:nvPr>
            <p:ph type="sldNum" sz="quarter" idx="5"/>
          </p:nvPr>
        </p:nvSpPr>
        <p:spPr/>
        <p:txBody>
          <a:bodyPr/>
          <a:lstStyle/>
          <a:p>
            <a:fld id="{CC5DA344-5FA2-43F7-9D95-CA56C82B080A}" type="slidenum">
              <a:rPr lang="en-US" smtClean="0"/>
              <a:t>15</a:t>
            </a:fld>
            <a:endParaRPr lang="en-US"/>
          </a:p>
        </p:txBody>
      </p:sp>
    </p:spTree>
    <p:extLst>
      <p:ext uri="{BB962C8B-B14F-4D97-AF65-F5344CB8AC3E}">
        <p14:creationId xmlns:p14="http://schemas.microsoft.com/office/powerpoint/2010/main" val="3831944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You know, I know, we all know that there are wildfires every year, and ever thus.</a:t>
            </a:r>
          </a:p>
          <a:p>
            <a:endParaRPr lang="en-US" sz="2800" dirty="0"/>
          </a:p>
          <a:p>
            <a:r>
              <a:rPr lang="en-US" sz="2800" dirty="0"/>
              <a:t>The difference global warming makes is bigger, longer wildfire seasons. In some areas of the world, it is open season for wildfires year-round.</a:t>
            </a:r>
          </a:p>
        </p:txBody>
      </p:sp>
      <p:sp>
        <p:nvSpPr>
          <p:cNvPr id="4" name="Slide Number Placeholder 3"/>
          <p:cNvSpPr>
            <a:spLocks noGrp="1"/>
          </p:cNvSpPr>
          <p:nvPr>
            <p:ph type="sldNum" sz="quarter" idx="5"/>
          </p:nvPr>
        </p:nvSpPr>
        <p:spPr/>
        <p:txBody>
          <a:bodyPr/>
          <a:lstStyle/>
          <a:p>
            <a:fld id="{CC5DA344-5FA2-43F7-9D95-CA56C82B080A}" type="slidenum">
              <a:rPr lang="en-US" smtClean="0"/>
              <a:t>16</a:t>
            </a:fld>
            <a:endParaRPr lang="en-US"/>
          </a:p>
        </p:txBody>
      </p:sp>
    </p:spTree>
    <p:extLst>
      <p:ext uri="{BB962C8B-B14F-4D97-AF65-F5344CB8AC3E}">
        <p14:creationId xmlns:p14="http://schemas.microsoft.com/office/powerpoint/2010/main" val="3646157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A snapshot for 2023, with darker red areas showing where temperature for the year is above average.</a:t>
            </a:r>
          </a:p>
          <a:p>
            <a:endParaRPr lang="en-US" sz="2800" dirty="0"/>
          </a:p>
          <a:p>
            <a:r>
              <a:rPr lang="en-US" sz="2800" dirty="0"/>
              <a:t>That is a lot of red. </a:t>
            </a:r>
          </a:p>
        </p:txBody>
      </p:sp>
      <p:sp>
        <p:nvSpPr>
          <p:cNvPr id="4" name="Slide Number Placeholder 3"/>
          <p:cNvSpPr>
            <a:spLocks noGrp="1"/>
          </p:cNvSpPr>
          <p:nvPr>
            <p:ph type="sldNum" sz="quarter" idx="5"/>
          </p:nvPr>
        </p:nvSpPr>
        <p:spPr/>
        <p:txBody>
          <a:bodyPr/>
          <a:lstStyle/>
          <a:p>
            <a:fld id="{CC5DA344-5FA2-43F7-9D95-CA56C82B080A}" type="slidenum">
              <a:rPr lang="en-US" smtClean="0"/>
              <a:t>17</a:t>
            </a:fld>
            <a:endParaRPr lang="en-US"/>
          </a:p>
        </p:txBody>
      </p:sp>
    </p:spTree>
    <p:extLst>
      <p:ext uri="{BB962C8B-B14F-4D97-AF65-F5344CB8AC3E}">
        <p14:creationId xmlns:p14="http://schemas.microsoft.com/office/powerpoint/2010/main" val="3859195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8344C-7560-7CF0-8929-E86E39CE7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E12FA1-8252-D871-46C5-7A7C8886CB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6E4A9-6BCA-06A2-CBB7-7CCFB8215C4E}"/>
              </a:ext>
            </a:extLst>
          </p:cNvPr>
          <p:cNvSpPr>
            <a:spLocks noGrp="1"/>
          </p:cNvSpPr>
          <p:nvPr>
            <p:ph type="body" idx="1"/>
          </p:nvPr>
        </p:nvSpPr>
        <p:spPr/>
        <p:txBody>
          <a:bodyPr/>
          <a:lstStyle/>
          <a:p>
            <a:r>
              <a:rPr lang="en-US" sz="2800" dirty="0"/>
              <a:t>A snapshot for 2023, with darker red areas showing where temperature for the year is above average.</a:t>
            </a:r>
          </a:p>
          <a:p>
            <a:endParaRPr lang="en-US" sz="2800" dirty="0"/>
          </a:p>
          <a:p>
            <a:r>
              <a:rPr lang="en-US" sz="2800" dirty="0"/>
              <a:t>That is a lot of red. </a:t>
            </a:r>
          </a:p>
        </p:txBody>
      </p:sp>
      <p:sp>
        <p:nvSpPr>
          <p:cNvPr id="4" name="Slide Number Placeholder 3">
            <a:extLst>
              <a:ext uri="{FF2B5EF4-FFF2-40B4-BE49-F238E27FC236}">
                <a16:creationId xmlns:a16="http://schemas.microsoft.com/office/drawing/2014/main" id="{52D93CDF-B833-041B-93C7-5CAEBA50203D}"/>
              </a:ext>
            </a:extLst>
          </p:cNvPr>
          <p:cNvSpPr>
            <a:spLocks noGrp="1"/>
          </p:cNvSpPr>
          <p:nvPr>
            <p:ph type="sldNum" sz="quarter" idx="5"/>
          </p:nvPr>
        </p:nvSpPr>
        <p:spPr/>
        <p:txBody>
          <a:bodyPr/>
          <a:lstStyle/>
          <a:p>
            <a:fld id="{CC5DA344-5FA2-43F7-9D95-CA56C82B080A}" type="slidenum">
              <a:rPr lang="en-US" smtClean="0"/>
              <a:t>18</a:t>
            </a:fld>
            <a:endParaRPr lang="en-US"/>
          </a:p>
        </p:txBody>
      </p:sp>
    </p:spTree>
    <p:extLst>
      <p:ext uri="{BB962C8B-B14F-4D97-AF65-F5344CB8AC3E}">
        <p14:creationId xmlns:p14="http://schemas.microsoft.com/office/powerpoint/2010/main" val="2972546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This is a tough slide that shows the trend toward warmer world temperatures. </a:t>
            </a:r>
          </a:p>
          <a:p>
            <a:endParaRPr lang="en-US" sz="2800" dirty="0"/>
          </a:p>
          <a:p>
            <a:r>
              <a:rPr lang="en-US" sz="2800" dirty="0"/>
              <a:t>We are heading to 1.5 degrees C, and if we don’t meet Paris Agreement decarbonization targets, we’re going past 1.5 degrees C.</a:t>
            </a:r>
          </a:p>
          <a:p>
            <a:endParaRPr lang="en-US" sz="2800" dirty="0"/>
          </a:p>
          <a:p>
            <a:r>
              <a:rPr lang="en-US" sz="2800" dirty="0"/>
              <a:t>Few scientists—or Secretary General of the United Nations—think we’re going to meet the Paris agreement.</a:t>
            </a:r>
          </a:p>
          <a:p>
            <a:endParaRPr lang="en-US" sz="2800" dirty="0"/>
          </a:p>
          <a:p>
            <a:r>
              <a:rPr lang="en-US" sz="2800" dirty="0"/>
              <a:t>What’s wrong with the world getting a little warmer? The difference between annualized average temperature and what actually happens with any particular day, where spikes of temperature can kill people and decimate species, reduce crops, support more destructive weather, to name a few.   </a:t>
            </a:r>
          </a:p>
          <a:p>
            <a:endParaRPr lang="en-US" sz="2800" dirty="0"/>
          </a:p>
          <a:p>
            <a:r>
              <a:rPr lang="en-US" sz="2800" dirty="0"/>
              <a:t>It’s a hot time in the old town tonight.</a:t>
            </a:r>
          </a:p>
        </p:txBody>
      </p:sp>
      <p:sp>
        <p:nvSpPr>
          <p:cNvPr id="4" name="Slide Number Placeholder 3"/>
          <p:cNvSpPr>
            <a:spLocks noGrp="1"/>
          </p:cNvSpPr>
          <p:nvPr>
            <p:ph type="sldNum" sz="quarter" idx="5"/>
          </p:nvPr>
        </p:nvSpPr>
        <p:spPr/>
        <p:txBody>
          <a:bodyPr/>
          <a:lstStyle/>
          <a:p>
            <a:fld id="{CC5DA344-5FA2-43F7-9D95-CA56C82B080A}" type="slidenum">
              <a:rPr lang="en-US" smtClean="0"/>
              <a:t>19</a:t>
            </a:fld>
            <a:endParaRPr lang="en-US"/>
          </a:p>
        </p:txBody>
      </p:sp>
    </p:spTree>
    <p:extLst>
      <p:ext uri="{BB962C8B-B14F-4D97-AF65-F5344CB8AC3E}">
        <p14:creationId xmlns:p14="http://schemas.microsoft.com/office/powerpoint/2010/main" val="8504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Deena Caswell, Library Director</a:t>
            </a:r>
          </a:p>
          <a:p>
            <a:endParaRPr lang="en-US" sz="2800" dirty="0"/>
          </a:p>
          <a:p>
            <a:r>
              <a:rPr lang="en-US" sz="2800" dirty="0"/>
              <a:t>The Bushnell-Sage Library is a treasure. </a:t>
            </a:r>
          </a:p>
          <a:p>
            <a:endParaRPr lang="en-US" sz="2800" dirty="0"/>
          </a:p>
          <a:p>
            <a:r>
              <a:rPr lang="en-US" sz="2800" dirty="0"/>
              <a:t>New England is rich in this sort of treasure. </a:t>
            </a:r>
          </a:p>
          <a:p>
            <a:endParaRPr lang="en-US" sz="2800" dirty="0"/>
          </a:p>
          <a:p>
            <a:r>
              <a:rPr lang="en-US" sz="2800" dirty="0"/>
              <a:t>My advice for contributing to a better society: hang out in libraries more often!</a:t>
            </a:r>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extLst>
      <p:ext uri="{BB962C8B-B14F-4D97-AF65-F5344CB8AC3E}">
        <p14:creationId xmlns:p14="http://schemas.microsoft.com/office/powerpoint/2010/main" val="106611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The variability of precipitation across any year is large, and between years, too. Unfortunately, the trend is clear and matches what the world growing warming will behave. More heat, more moisture held in the air… but what goes up must come down, so, tut, tut, it looks like rain.</a:t>
            </a:r>
          </a:p>
        </p:txBody>
      </p:sp>
      <p:sp>
        <p:nvSpPr>
          <p:cNvPr id="4" name="Slide Number Placeholder 3"/>
          <p:cNvSpPr>
            <a:spLocks noGrp="1"/>
          </p:cNvSpPr>
          <p:nvPr>
            <p:ph type="sldNum" sz="quarter" idx="5"/>
          </p:nvPr>
        </p:nvSpPr>
        <p:spPr/>
        <p:txBody>
          <a:bodyPr/>
          <a:lstStyle/>
          <a:p>
            <a:fld id="{CC5DA344-5FA2-43F7-9D95-CA56C82B080A}" type="slidenum">
              <a:rPr lang="en-US" smtClean="0"/>
              <a:t>20</a:t>
            </a:fld>
            <a:endParaRPr lang="en-US"/>
          </a:p>
        </p:txBody>
      </p:sp>
    </p:spTree>
    <p:extLst>
      <p:ext uri="{BB962C8B-B14F-4D97-AF65-F5344CB8AC3E}">
        <p14:creationId xmlns:p14="http://schemas.microsoft.com/office/powerpoint/2010/main" val="94537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2800" dirty="0"/>
              <a:t>Last year there were several unusually heavy rain deluges in the Northeast, including Vermont, New York, and Massachusetts. Heavy deluges are expected to increase in frequency in the Northeast.</a:t>
            </a:r>
          </a:p>
          <a:p>
            <a:endParaRPr lang="en-US" sz="2800" dirty="0"/>
          </a:p>
          <a:p>
            <a:r>
              <a:rPr lang="en-US" sz="2800" dirty="0"/>
              <a:t>Leominster, MA received 10 or 11 inches of rain over a six hour period, causing huge destruction.</a:t>
            </a:r>
          </a:p>
        </p:txBody>
      </p:sp>
      <p:sp>
        <p:nvSpPr>
          <p:cNvPr id="4" name="Slide Number Placeholder 3"/>
          <p:cNvSpPr>
            <a:spLocks noGrp="1"/>
          </p:cNvSpPr>
          <p:nvPr>
            <p:ph type="sldNum" sz="quarter" idx="5"/>
          </p:nvPr>
        </p:nvSpPr>
        <p:spPr/>
        <p:txBody>
          <a:bodyPr/>
          <a:lstStyle/>
          <a:p>
            <a:fld id="{CC5DA344-5FA2-43F7-9D95-CA56C82B080A}" type="slidenum">
              <a:rPr lang="en-US" smtClean="0"/>
              <a:t>21</a:t>
            </a:fld>
            <a:endParaRPr lang="en-US"/>
          </a:p>
        </p:txBody>
      </p:sp>
    </p:spTree>
    <p:extLst>
      <p:ext uri="{BB962C8B-B14F-4D97-AF65-F5344CB8AC3E}">
        <p14:creationId xmlns:p14="http://schemas.microsoft.com/office/powerpoint/2010/main" val="2508189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9652F-080F-122D-A849-5E1A5A894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29B1F-75DB-C0BE-BCDD-FF87312DE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114B28-48B1-13B7-2559-438BC5D4D928}"/>
              </a:ext>
            </a:extLst>
          </p:cNvPr>
          <p:cNvSpPr>
            <a:spLocks noGrp="1"/>
          </p:cNvSpPr>
          <p:nvPr>
            <p:ph type="body" idx="1"/>
          </p:nvPr>
        </p:nvSpPr>
        <p:spPr/>
        <p:txBody>
          <a:bodyPr/>
          <a:lstStyle/>
          <a:p>
            <a:pPr defTabSz="924916">
              <a:defRPr/>
            </a:pPr>
            <a:r>
              <a:rPr lang="en-US" sz="2800" dirty="0"/>
              <a:t>Last year there were several unusually heavy rain deluges in the Northeast, including Vermont, New York, and Massachusetts. Heavy deluges are expected to increase in frequency in the Northeast.</a:t>
            </a:r>
          </a:p>
          <a:p>
            <a:endParaRPr lang="en-US" sz="2800" dirty="0"/>
          </a:p>
          <a:p>
            <a:r>
              <a:rPr lang="en-US" sz="2800" dirty="0"/>
              <a:t>Leominster, MA received 10 or 11 inches of rain over a six hour period, causing huge destruction.</a:t>
            </a:r>
          </a:p>
        </p:txBody>
      </p:sp>
      <p:sp>
        <p:nvSpPr>
          <p:cNvPr id="4" name="Slide Number Placeholder 3">
            <a:extLst>
              <a:ext uri="{FF2B5EF4-FFF2-40B4-BE49-F238E27FC236}">
                <a16:creationId xmlns:a16="http://schemas.microsoft.com/office/drawing/2014/main" id="{B3C878A3-F8CA-E802-2129-CE4893D54A41}"/>
              </a:ext>
            </a:extLst>
          </p:cNvPr>
          <p:cNvSpPr>
            <a:spLocks noGrp="1"/>
          </p:cNvSpPr>
          <p:nvPr>
            <p:ph type="sldNum" sz="quarter" idx="5"/>
          </p:nvPr>
        </p:nvSpPr>
        <p:spPr/>
        <p:txBody>
          <a:bodyPr/>
          <a:lstStyle/>
          <a:p>
            <a:fld id="{CC5DA344-5FA2-43F7-9D95-CA56C82B080A}" type="slidenum">
              <a:rPr lang="en-US" smtClean="0"/>
              <a:t>22</a:t>
            </a:fld>
            <a:endParaRPr lang="en-US"/>
          </a:p>
        </p:txBody>
      </p:sp>
    </p:spTree>
    <p:extLst>
      <p:ext uri="{BB962C8B-B14F-4D97-AF65-F5344CB8AC3E}">
        <p14:creationId xmlns:p14="http://schemas.microsoft.com/office/powerpoint/2010/main" val="2488625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49D3A-C938-402E-B337-144FB1FEC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D6702-3FD5-5CA2-6F55-92997E627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0111E-DCB5-A5BF-ED0C-6FA066CA8B5C}"/>
              </a:ext>
            </a:extLst>
          </p:cNvPr>
          <p:cNvSpPr>
            <a:spLocks noGrp="1"/>
          </p:cNvSpPr>
          <p:nvPr>
            <p:ph type="body" idx="1"/>
          </p:nvPr>
        </p:nvSpPr>
        <p:spPr/>
        <p:txBody>
          <a:bodyPr/>
          <a:lstStyle/>
          <a:p>
            <a:pPr defTabSz="924916">
              <a:defRPr/>
            </a:pPr>
            <a:r>
              <a:rPr lang="en-US" sz="2800" dirty="0"/>
              <a:t>Last year there were several unusually heavy rain deluges in the Northeast, including Vermont, New York, and Massachusetts. Heavy deluges are expected to increase in frequency in the Northeast.</a:t>
            </a:r>
          </a:p>
          <a:p>
            <a:endParaRPr lang="en-US" sz="2800" dirty="0"/>
          </a:p>
          <a:p>
            <a:r>
              <a:rPr lang="en-US" sz="2800" dirty="0"/>
              <a:t>Leominster, MA received 10 or 11 inches of rain over a six hour period, causing huge destruction.</a:t>
            </a:r>
          </a:p>
        </p:txBody>
      </p:sp>
      <p:sp>
        <p:nvSpPr>
          <p:cNvPr id="4" name="Slide Number Placeholder 3">
            <a:extLst>
              <a:ext uri="{FF2B5EF4-FFF2-40B4-BE49-F238E27FC236}">
                <a16:creationId xmlns:a16="http://schemas.microsoft.com/office/drawing/2014/main" id="{B70CD8C9-1016-B3FD-92D2-08EA4BAFC08F}"/>
              </a:ext>
            </a:extLst>
          </p:cNvPr>
          <p:cNvSpPr>
            <a:spLocks noGrp="1"/>
          </p:cNvSpPr>
          <p:nvPr>
            <p:ph type="sldNum" sz="quarter" idx="5"/>
          </p:nvPr>
        </p:nvSpPr>
        <p:spPr/>
        <p:txBody>
          <a:bodyPr/>
          <a:lstStyle/>
          <a:p>
            <a:fld id="{CC5DA344-5FA2-43F7-9D95-CA56C82B080A}" type="slidenum">
              <a:rPr lang="en-US" smtClean="0"/>
              <a:t>23</a:t>
            </a:fld>
            <a:endParaRPr lang="en-US"/>
          </a:p>
        </p:txBody>
      </p:sp>
    </p:spTree>
    <p:extLst>
      <p:ext uri="{BB962C8B-B14F-4D97-AF65-F5344CB8AC3E}">
        <p14:creationId xmlns:p14="http://schemas.microsoft.com/office/powerpoint/2010/main" val="2982749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29B1B-24E4-B85C-AE05-713CA243C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CBC9C-0D3C-1D70-3775-6DC8D619C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71200-A8C7-B17D-D33B-13F403A126C6}"/>
              </a:ext>
            </a:extLst>
          </p:cNvPr>
          <p:cNvSpPr>
            <a:spLocks noGrp="1"/>
          </p:cNvSpPr>
          <p:nvPr>
            <p:ph type="body" idx="1"/>
          </p:nvPr>
        </p:nvSpPr>
        <p:spPr/>
        <p:txBody>
          <a:bodyPr/>
          <a:lstStyle/>
          <a:p>
            <a:pPr defTabSz="924916">
              <a:defRPr/>
            </a:pPr>
            <a:r>
              <a:rPr lang="en-US" sz="2800" dirty="0"/>
              <a:t>Last year there were several unusually heavy rain deluges in the Northeast, including Vermont, New York, and Massachusetts. Heavy deluges are expected to increase in frequency in the Northeast.</a:t>
            </a:r>
          </a:p>
          <a:p>
            <a:endParaRPr lang="en-US" sz="2800" dirty="0"/>
          </a:p>
          <a:p>
            <a:r>
              <a:rPr lang="en-US" sz="2800" dirty="0"/>
              <a:t>Leominster, MA received 10 or 11 inches of rain over a six hour period, causing huge destruction.</a:t>
            </a:r>
          </a:p>
        </p:txBody>
      </p:sp>
      <p:sp>
        <p:nvSpPr>
          <p:cNvPr id="4" name="Slide Number Placeholder 3">
            <a:extLst>
              <a:ext uri="{FF2B5EF4-FFF2-40B4-BE49-F238E27FC236}">
                <a16:creationId xmlns:a16="http://schemas.microsoft.com/office/drawing/2014/main" id="{66C4D055-C238-5CFC-3661-3FC0024F4D42}"/>
              </a:ext>
            </a:extLst>
          </p:cNvPr>
          <p:cNvSpPr>
            <a:spLocks noGrp="1"/>
          </p:cNvSpPr>
          <p:nvPr>
            <p:ph type="sldNum" sz="quarter" idx="5"/>
          </p:nvPr>
        </p:nvSpPr>
        <p:spPr/>
        <p:txBody>
          <a:bodyPr/>
          <a:lstStyle/>
          <a:p>
            <a:fld id="{CC5DA344-5FA2-43F7-9D95-CA56C82B080A}" type="slidenum">
              <a:rPr lang="en-US" smtClean="0"/>
              <a:t>24</a:t>
            </a:fld>
            <a:endParaRPr lang="en-US"/>
          </a:p>
        </p:txBody>
      </p:sp>
    </p:spTree>
    <p:extLst>
      <p:ext uri="{BB962C8B-B14F-4D97-AF65-F5344CB8AC3E}">
        <p14:creationId xmlns:p14="http://schemas.microsoft.com/office/powerpoint/2010/main" val="3652567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4000" b="0" i="0" dirty="0">
                <a:solidFill>
                  <a:srgbClr val="333333"/>
                </a:solidFill>
                <a:effectLst/>
                <a:highlight>
                  <a:srgbClr val="FFFFFF"/>
                </a:highlight>
                <a:latin typeface="Poppins" panose="00000500000000000000" pitchFamily="2" charset="0"/>
              </a:rPr>
              <a:t>From Vermont Public (News) by Peter Hirschfeld, </a:t>
            </a:r>
            <a:r>
              <a:rPr lang="en-US" sz="5400" b="0" i="0" dirty="0">
                <a:solidFill>
                  <a:srgbClr val="333333"/>
                </a:solidFill>
                <a:effectLst/>
                <a:highlight>
                  <a:srgbClr val="FFFFFF"/>
                </a:highlight>
                <a:latin typeface="var(--secHlFont)"/>
              </a:rPr>
              <a:t>Published July 30, 2024 : </a:t>
            </a:r>
            <a:r>
              <a:rPr lang="en-US" sz="4000" b="0" i="0" dirty="0">
                <a:solidFill>
                  <a:srgbClr val="333333"/>
                </a:solidFill>
                <a:effectLst/>
                <a:highlight>
                  <a:srgbClr val="FFFFFF"/>
                </a:highlight>
                <a:latin typeface="Poppins" panose="00000500000000000000" pitchFamily="2" charset="0"/>
              </a:rPr>
              <a:t> Flash flooding in far-flung pockets of the Northeast Kingdom has destroyed houses, stranded homeowners and left longtime residents of rural communities on edge after experiencing their fifth catastrophic rain event in less than 13 months.</a:t>
            </a:r>
            <a:endParaRPr lang="en-US" sz="2800" dirty="0"/>
          </a:p>
        </p:txBody>
      </p:sp>
      <p:sp>
        <p:nvSpPr>
          <p:cNvPr id="4" name="Slide Number Placeholder 3"/>
          <p:cNvSpPr>
            <a:spLocks noGrp="1"/>
          </p:cNvSpPr>
          <p:nvPr>
            <p:ph type="sldNum" sz="quarter" idx="5"/>
          </p:nvPr>
        </p:nvSpPr>
        <p:spPr/>
        <p:txBody>
          <a:bodyPr/>
          <a:lstStyle/>
          <a:p>
            <a:fld id="{CC5DA344-5FA2-43F7-9D95-CA56C82B080A}" type="slidenum">
              <a:rPr lang="en-US" smtClean="0"/>
              <a:t>25</a:t>
            </a:fld>
            <a:endParaRPr lang="en-US"/>
          </a:p>
        </p:txBody>
      </p:sp>
    </p:spTree>
    <p:extLst>
      <p:ext uri="{BB962C8B-B14F-4D97-AF65-F5344CB8AC3E}">
        <p14:creationId xmlns:p14="http://schemas.microsoft.com/office/powerpoint/2010/main" val="609477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Extreme weather events may reflect changes in the climate, but any specific weather event can’t be definitively said to be caused by climate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Climate reflects the average weather events over a 30-year period, minimally,</a:t>
            </a:r>
            <a:r>
              <a:rPr lang="en-US" sz="2800" b="0" i="0" dirty="0">
                <a:solidFill>
                  <a:srgbClr val="000000"/>
                </a:solidFill>
                <a:effectLst/>
                <a:highlight>
                  <a:srgbClr val="FFFFFF"/>
                </a:highlight>
                <a:latin typeface="Libre Baskerville" panose="02000000000000000000" pitchFamily="2" charset="0"/>
              </a:rPr>
              <a:t> which is updated every ten years. The most recent climate period is 1991-2020. The difference between each successive 30-year climate period serves as a very literal record of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dirty="0">
              <a:solidFill>
                <a:srgbClr val="000000"/>
              </a:solidFill>
              <a:effectLst/>
              <a:highlight>
                <a:srgbClr val="FFFFFF"/>
              </a:highlight>
              <a:latin typeface="Libre Baskerville"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000000"/>
                </a:solidFill>
                <a:effectLst/>
                <a:highlight>
                  <a:srgbClr val="FFFFFF"/>
                </a:highlight>
                <a:latin typeface="Libre Baskerville" panose="02000000000000000000" pitchFamily="2" charset="0"/>
              </a:rPr>
              <a:t>This way of thinking about the climate falls short when the climate itself is rapidly changing. Global average temperatures have increased at around 0.2°C per decade over the </a:t>
            </a:r>
            <a:r>
              <a:rPr lang="en-US" sz="2800" b="0" i="0" u="sng" dirty="0">
                <a:solidFill>
                  <a:srgbClr val="4B4B4E"/>
                </a:solidFill>
                <a:effectLst/>
                <a:highlight>
                  <a:srgbClr val="FFFFFF"/>
                </a:highlight>
                <a:latin typeface="Libre Baskerville" panose="02000000000000000000" pitchFamily="2" charset="0"/>
                <a:hlinkClick r:id="rId3"/>
              </a:rPr>
              <a:t>past 30 years</a:t>
            </a:r>
            <a:r>
              <a:rPr lang="en-US" sz="2800" b="0" i="0" dirty="0">
                <a:solidFill>
                  <a:srgbClr val="000000"/>
                </a:solidFill>
                <a:effectLst/>
                <a:highlight>
                  <a:srgbClr val="FFFFFF"/>
                </a:highlight>
                <a:latin typeface="Libre Baskerville" panose="02000000000000000000" pitchFamily="2" charset="0"/>
              </a:rPr>
              <a:t>, meaning that the global climate of 1991 was around 0.6°C cooler than that in 2020 (when accounting for other year-to-year fluctuations), and even more so than the present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dirty="0">
              <a:solidFill>
                <a:srgbClr val="000000"/>
              </a:solidFill>
              <a:effectLst/>
              <a:highlight>
                <a:srgbClr val="FFFFFF"/>
              </a:highlight>
              <a:latin typeface="Libre Baskerville"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https://theconversation.com/the-climate-is-changing-so-fast-that-we-havent-seen-how-bad-extreme-weather-could-get-235726</a:t>
            </a:r>
            <a:endParaRPr lang="en-US" sz="2800" b="0" i="0" dirty="0">
              <a:solidFill>
                <a:srgbClr val="000000"/>
              </a:solidFill>
              <a:effectLst/>
              <a:highlight>
                <a:srgbClr val="FFFFFF"/>
              </a:highlight>
              <a:latin typeface="Libre Baskerville"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2800" dirty="0"/>
              <a:t> </a:t>
            </a:r>
          </a:p>
          <a:p>
            <a:endParaRPr lang="en-US" sz="2800" dirty="0"/>
          </a:p>
          <a:p>
            <a:endParaRPr lang="en-US" sz="2800" dirty="0"/>
          </a:p>
          <a:p>
            <a:endParaRPr lang="en-US" sz="2800" dirty="0"/>
          </a:p>
          <a:p>
            <a:endParaRPr lang="en-US" sz="2800" dirty="0"/>
          </a:p>
          <a:p>
            <a:endParaRPr lang="en-US" sz="2800" dirty="0"/>
          </a:p>
        </p:txBody>
      </p:sp>
      <p:sp>
        <p:nvSpPr>
          <p:cNvPr id="4" name="Slide Number Placeholder 3"/>
          <p:cNvSpPr>
            <a:spLocks noGrp="1"/>
          </p:cNvSpPr>
          <p:nvPr>
            <p:ph type="sldNum" sz="quarter" idx="5"/>
          </p:nvPr>
        </p:nvSpPr>
        <p:spPr/>
        <p:txBody>
          <a:bodyPr/>
          <a:lstStyle/>
          <a:p>
            <a:fld id="{CC5DA344-5FA2-43F7-9D95-CA56C82B080A}" type="slidenum">
              <a:rPr lang="en-US" smtClean="0"/>
              <a:t>26</a:t>
            </a:fld>
            <a:endParaRPr lang="en-US"/>
          </a:p>
        </p:txBody>
      </p:sp>
    </p:spTree>
    <p:extLst>
      <p:ext uri="{BB962C8B-B14F-4D97-AF65-F5344CB8AC3E}">
        <p14:creationId xmlns:p14="http://schemas.microsoft.com/office/powerpoint/2010/main" val="2285193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94506-6DA2-74FA-5BB5-414124D9CA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31A9B-F53A-4708-DFAC-427B79ADCA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0CB81-FE0E-DD4F-9F5B-B1CB0E2AE0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Extreme weather events may reflect changes in the climate, but any specific weather event can’t be definitively said to be caused by climate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Climate reflects the average weather events over a 30-year period, minimally,</a:t>
            </a:r>
            <a:r>
              <a:rPr lang="en-US" sz="2800" b="0" i="0" dirty="0">
                <a:solidFill>
                  <a:srgbClr val="000000"/>
                </a:solidFill>
                <a:effectLst/>
                <a:highlight>
                  <a:srgbClr val="FFFFFF"/>
                </a:highlight>
                <a:latin typeface="Libre Baskerville" panose="02000000000000000000" pitchFamily="2" charset="0"/>
              </a:rPr>
              <a:t> which is updated every ten years. The most recent climate period is 1991-2020. The difference between each successive 30-year climate period serves as a very literal record of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dirty="0">
              <a:solidFill>
                <a:srgbClr val="000000"/>
              </a:solidFill>
              <a:effectLst/>
              <a:highlight>
                <a:srgbClr val="FFFFFF"/>
              </a:highlight>
              <a:latin typeface="Libre Baskerville"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000000"/>
                </a:solidFill>
                <a:effectLst/>
                <a:highlight>
                  <a:srgbClr val="FFFFFF"/>
                </a:highlight>
                <a:latin typeface="Libre Baskerville" panose="02000000000000000000" pitchFamily="2" charset="0"/>
              </a:rPr>
              <a:t>This way of thinking about the climate falls short when the climate itself is rapidly changing. Global average temperatures have increased at around 0.2°C per decade over the </a:t>
            </a:r>
            <a:r>
              <a:rPr lang="en-US" sz="2800" b="0" i="0" u="sng" dirty="0">
                <a:solidFill>
                  <a:srgbClr val="4B4B4E"/>
                </a:solidFill>
                <a:effectLst/>
                <a:highlight>
                  <a:srgbClr val="FFFFFF"/>
                </a:highlight>
                <a:latin typeface="Libre Baskerville" panose="02000000000000000000" pitchFamily="2" charset="0"/>
                <a:hlinkClick r:id="rId3"/>
              </a:rPr>
              <a:t>past 30 years</a:t>
            </a:r>
            <a:r>
              <a:rPr lang="en-US" sz="2800" b="0" i="0" dirty="0">
                <a:solidFill>
                  <a:srgbClr val="000000"/>
                </a:solidFill>
                <a:effectLst/>
                <a:highlight>
                  <a:srgbClr val="FFFFFF"/>
                </a:highlight>
                <a:latin typeface="Libre Baskerville" panose="02000000000000000000" pitchFamily="2" charset="0"/>
              </a:rPr>
              <a:t>, meaning that the global climate of 1991 was around 0.6°C cooler than that in 2020 (when accounting for other year-to-year fluctuations), and even more so than the present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dirty="0">
              <a:solidFill>
                <a:srgbClr val="000000"/>
              </a:solidFill>
              <a:effectLst/>
              <a:highlight>
                <a:srgbClr val="FFFFFF"/>
              </a:highlight>
              <a:latin typeface="Libre Baskerville"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https://theconversation.com/the-climate-is-changing-so-fast-that-we-havent-seen-how-bad-extreme-weather-could-get-235726</a:t>
            </a:r>
            <a:endParaRPr lang="en-US" sz="2800" b="0" i="0" dirty="0">
              <a:solidFill>
                <a:srgbClr val="000000"/>
              </a:solidFill>
              <a:effectLst/>
              <a:highlight>
                <a:srgbClr val="FFFFFF"/>
              </a:highlight>
              <a:latin typeface="Libre Baskerville"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2800" dirty="0"/>
              <a:t> </a:t>
            </a:r>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AE78B5B7-8DCF-204E-BC8E-86DC6D0FE7BA}"/>
              </a:ext>
            </a:extLst>
          </p:cNvPr>
          <p:cNvSpPr>
            <a:spLocks noGrp="1"/>
          </p:cNvSpPr>
          <p:nvPr>
            <p:ph type="sldNum" sz="quarter" idx="5"/>
          </p:nvPr>
        </p:nvSpPr>
        <p:spPr/>
        <p:txBody>
          <a:bodyPr/>
          <a:lstStyle/>
          <a:p>
            <a:fld id="{CC5DA344-5FA2-43F7-9D95-CA56C82B080A}" type="slidenum">
              <a:rPr lang="en-US" smtClean="0"/>
              <a:t>27</a:t>
            </a:fld>
            <a:endParaRPr lang="en-US"/>
          </a:p>
        </p:txBody>
      </p:sp>
    </p:spTree>
    <p:extLst>
      <p:ext uri="{BB962C8B-B14F-4D97-AF65-F5344CB8AC3E}">
        <p14:creationId xmlns:p14="http://schemas.microsoft.com/office/powerpoint/2010/main" val="427867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F9632-56FF-9BDE-C071-3BDFC3FD54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238C3-0D6D-F8C5-F642-CE9722152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3FAE2-86B1-6CD7-3D47-4E5E5E6054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Extreme weather events may reflect changes in the climate, but any specific weather event can’t be definitively said to be caused by climate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Climate reflects the average weather events over a 30-year period, minimally,</a:t>
            </a:r>
            <a:r>
              <a:rPr lang="en-US" sz="2800" b="0" i="0" dirty="0">
                <a:solidFill>
                  <a:srgbClr val="000000"/>
                </a:solidFill>
                <a:effectLst/>
                <a:highlight>
                  <a:srgbClr val="FFFFFF"/>
                </a:highlight>
                <a:latin typeface="Libre Baskerville" panose="02000000000000000000" pitchFamily="2" charset="0"/>
              </a:rPr>
              <a:t> which is updated every ten years. The most recent climate period is 1991-2020. The difference between each successive 30-year climate period serves as a very literal record of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dirty="0">
              <a:solidFill>
                <a:srgbClr val="000000"/>
              </a:solidFill>
              <a:effectLst/>
              <a:highlight>
                <a:srgbClr val="FFFFFF"/>
              </a:highlight>
              <a:latin typeface="Libre Baskerville"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000000"/>
                </a:solidFill>
                <a:effectLst/>
                <a:highlight>
                  <a:srgbClr val="FFFFFF"/>
                </a:highlight>
                <a:latin typeface="Libre Baskerville" panose="02000000000000000000" pitchFamily="2" charset="0"/>
              </a:rPr>
              <a:t>This way of thinking about the climate falls short when the climate itself is rapidly changing. Global average temperatures have increased at around 0.2°C per decade over the </a:t>
            </a:r>
            <a:r>
              <a:rPr lang="en-US" sz="2800" b="0" i="0" u="sng" dirty="0">
                <a:solidFill>
                  <a:srgbClr val="4B4B4E"/>
                </a:solidFill>
                <a:effectLst/>
                <a:highlight>
                  <a:srgbClr val="FFFFFF"/>
                </a:highlight>
                <a:latin typeface="Libre Baskerville" panose="02000000000000000000" pitchFamily="2" charset="0"/>
                <a:hlinkClick r:id="rId3"/>
              </a:rPr>
              <a:t>past 30 years</a:t>
            </a:r>
            <a:r>
              <a:rPr lang="en-US" sz="2800" b="0" i="0" dirty="0">
                <a:solidFill>
                  <a:srgbClr val="000000"/>
                </a:solidFill>
                <a:effectLst/>
                <a:highlight>
                  <a:srgbClr val="FFFFFF"/>
                </a:highlight>
                <a:latin typeface="Libre Baskerville" panose="02000000000000000000" pitchFamily="2" charset="0"/>
              </a:rPr>
              <a:t>, meaning that the global climate of 1991 was around 0.6°C cooler than that in 2020 (when accounting for other year-to-year fluctuations), and even more so than the present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dirty="0">
              <a:solidFill>
                <a:srgbClr val="000000"/>
              </a:solidFill>
              <a:effectLst/>
              <a:highlight>
                <a:srgbClr val="FFFFFF"/>
              </a:highlight>
              <a:latin typeface="Libre Baskerville"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https://theconversation.com/the-climate-is-changing-so-fast-that-we-havent-seen-how-bad-extreme-weather-could-get-235726</a:t>
            </a:r>
            <a:endParaRPr lang="en-US" sz="2800" b="0" i="0" dirty="0">
              <a:solidFill>
                <a:srgbClr val="000000"/>
              </a:solidFill>
              <a:effectLst/>
              <a:highlight>
                <a:srgbClr val="FFFFFF"/>
              </a:highlight>
              <a:latin typeface="Libre Baskerville"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2800" dirty="0"/>
              <a:t> </a:t>
            </a:r>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37F6410D-3EAC-95F6-1A09-BF3383B22E5E}"/>
              </a:ext>
            </a:extLst>
          </p:cNvPr>
          <p:cNvSpPr>
            <a:spLocks noGrp="1"/>
          </p:cNvSpPr>
          <p:nvPr>
            <p:ph type="sldNum" sz="quarter" idx="5"/>
          </p:nvPr>
        </p:nvSpPr>
        <p:spPr/>
        <p:txBody>
          <a:bodyPr/>
          <a:lstStyle/>
          <a:p>
            <a:fld id="{CC5DA344-5FA2-43F7-9D95-CA56C82B080A}" type="slidenum">
              <a:rPr lang="en-US" smtClean="0"/>
              <a:t>28</a:t>
            </a:fld>
            <a:endParaRPr lang="en-US"/>
          </a:p>
        </p:txBody>
      </p:sp>
    </p:spTree>
    <p:extLst>
      <p:ext uri="{BB962C8B-B14F-4D97-AF65-F5344CB8AC3E}">
        <p14:creationId xmlns:p14="http://schemas.microsoft.com/office/powerpoint/2010/main" val="2338102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connect specific weather to climate change, but the data shows trends.</a:t>
            </a:r>
          </a:p>
          <a:p>
            <a:endParaRPr lang="en-US" dirty="0"/>
          </a:p>
          <a:p>
            <a:r>
              <a:rPr lang="en-US" dirty="0"/>
              <a:t>This set of charts is from the </a:t>
            </a:r>
            <a:r>
              <a:rPr lang="en-US" b="0" i="0" dirty="0">
                <a:solidFill>
                  <a:srgbClr val="363737"/>
                </a:solidFill>
                <a:effectLst/>
                <a:highlight>
                  <a:srgbClr val="FFFFFF"/>
                </a:highlight>
                <a:latin typeface="SF Pro Display"/>
              </a:rPr>
              <a:t>Intergovernmental Panel on Climate Change</a:t>
            </a:r>
            <a:r>
              <a:rPr lang="en-US" dirty="0"/>
              <a:t> (IPPC) [https://www.ipcc.ch/report/ar6/wg1/chapter/chapter-1/] and shows 30-year period of weather data and extrapolating climate trends.</a:t>
            </a:r>
          </a:p>
          <a:p>
            <a:endParaRPr lang="en-US" dirty="0"/>
          </a:p>
          <a:p>
            <a:r>
              <a:rPr lang="en-US" dirty="0"/>
              <a:t>The squiggly lines are records of weather, including Ocean Heat content change; Global temperature change; UK summer temperature; Annual Artic sea ice volume; and September Artic sea ice extent.</a:t>
            </a:r>
          </a:p>
          <a:p>
            <a:endParaRPr lang="en-US" dirty="0"/>
          </a:p>
          <a:p>
            <a:r>
              <a:rPr lang="en-US" dirty="0"/>
              <a:t>Data points are variable, but the grey averaging in all these charts over a 30-year period strongly suggests changes in climate, even while variability remains wide (except for ocean temperature where variability is muted).</a:t>
            </a:r>
          </a:p>
          <a:p>
            <a:endParaRPr lang="en-US" dirty="0"/>
          </a:p>
          <a:p>
            <a:r>
              <a:rPr lang="en-US" dirty="0"/>
              <a:t>There is about 150 years’ worth of good weather data… </a:t>
            </a:r>
          </a:p>
          <a:p>
            <a:endParaRPr lang="en-US" dirty="0"/>
          </a:p>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29</a:t>
            </a:fld>
            <a:endParaRPr lang="en-US"/>
          </a:p>
        </p:txBody>
      </p:sp>
    </p:spTree>
    <p:extLst>
      <p:ext uri="{BB962C8B-B14F-4D97-AF65-F5344CB8AC3E}">
        <p14:creationId xmlns:p14="http://schemas.microsoft.com/office/powerpoint/2010/main" val="43522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E7934-4760-3273-E7F4-C73A20618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A4D48-92B4-F843-60BC-E7037840A4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1D8E1C-36DC-F640-2CD8-8086594F873F}"/>
              </a:ext>
            </a:extLst>
          </p:cNvPr>
          <p:cNvSpPr>
            <a:spLocks noGrp="1"/>
          </p:cNvSpPr>
          <p:nvPr>
            <p:ph type="body" idx="1"/>
          </p:nvPr>
        </p:nvSpPr>
        <p:spPr/>
        <p:txBody>
          <a:bodyPr/>
          <a:lstStyle/>
          <a:p>
            <a:r>
              <a:rPr lang="en-US" sz="2800" dirty="0"/>
              <a:t>Student documentary… it isn’t that I’m prescient. It is that we’ve had greenhouse gas modeling and research for a long, long time. And, yes, Big Oil has spent a lot of time and money making sure that you don’t know. Here’s a fun fact: Much of the earliest research on greenhouse gases and global warming tied to fossil fuels was done by Exxon scientists and other Big Oil science departments in thew 1960s and 1970s.</a:t>
            </a:r>
          </a:p>
          <a:p>
            <a:endParaRPr lang="en-US" sz="2800" dirty="0"/>
          </a:p>
          <a:p>
            <a:r>
              <a:rPr lang="en-US" sz="2800" dirty="0" err="1"/>
              <a:t>RetroSheath</a:t>
            </a:r>
            <a:r>
              <a:rPr lang="en-US" sz="2800" dirty="0"/>
              <a:t> came from my efforts to renovate a house in Cambridge, and later, Housatonic, to be energy efficient, well-insulated, and tight This effort, along with the building science I had to learn,  combined with my work with digital technologies, including graphical processing units (CPU) and their applications; these chip sets are now in the news because of their application to AI.</a:t>
            </a:r>
          </a:p>
          <a:p>
            <a:endParaRPr lang="en-US" sz="2800" dirty="0"/>
          </a:p>
          <a:p>
            <a:r>
              <a:rPr lang="en-US" sz="2800" dirty="0"/>
              <a:t>I’ll talk about The Steep Climes Quartet and the books in the series throughout, as part of the presentation on the future of climate in the Berkshires, when there is a relevant point to make, but the next couple of slides describe what the series is and what I’m hoping to accomplish with the series. .</a:t>
            </a:r>
          </a:p>
        </p:txBody>
      </p:sp>
      <p:sp>
        <p:nvSpPr>
          <p:cNvPr id="4" name="Slide Number Placeholder 3">
            <a:extLst>
              <a:ext uri="{FF2B5EF4-FFF2-40B4-BE49-F238E27FC236}">
                <a16:creationId xmlns:a16="http://schemas.microsoft.com/office/drawing/2014/main" id="{37F18B3C-DCC5-930E-DA9A-E610E5E9B523}"/>
              </a:ext>
            </a:extLst>
          </p:cNvPr>
          <p:cNvSpPr>
            <a:spLocks noGrp="1"/>
          </p:cNvSpPr>
          <p:nvPr>
            <p:ph type="sldNum" sz="quarter" idx="5"/>
          </p:nvPr>
        </p:nvSpPr>
        <p:spPr/>
        <p:txBody>
          <a:bodyPr/>
          <a:lstStyle/>
          <a:p>
            <a:fld id="{CC5DA344-5FA2-43F7-9D95-CA56C82B080A}" type="slidenum">
              <a:rPr lang="en-US" smtClean="0"/>
              <a:t>3</a:t>
            </a:fld>
            <a:endParaRPr lang="en-US"/>
          </a:p>
        </p:txBody>
      </p:sp>
    </p:spTree>
    <p:extLst>
      <p:ext uri="{BB962C8B-B14F-4D97-AF65-F5344CB8AC3E}">
        <p14:creationId xmlns:p14="http://schemas.microsoft.com/office/powerpoint/2010/main" val="720292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blown up as big as I can chart, this one about CO2 in the atmosphere.</a:t>
            </a:r>
          </a:p>
          <a:p>
            <a:endParaRPr lang="en-US" dirty="0"/>
          </a:p>
          <a:p>
            <a:r>
              <a:rPr lang="en-US" dirty="0"/>
              <a:t>There have been high quality measurements of CO2 PPM (parts per million) in the atmosphere since 1958, and the rise is dramatic.</a:t>
            </a:r>
          </a:p>
          <a:p>
            <a:endParaRPr lang="en-US" dirty="0"/>
          </a:p>
          <a:p>
            <a:r>
              <a:rPr lang="en-US" dirty="0"/>
              <a:t>Greenhouse gases (of which CO2 is the largest type, but methane, another GHG, has also risen and is far more potent as GHG) trap heat… and thus global warming.</a:t>
            </a:r>
          </a:p>
          <a:p>
            <a:endParaRPr lang="en-US" dirty="0"/>
          </a:p>
          <a:p>
            <a:r>
              <a:rPr lang="en-US" dirty="0"/>
              <a:t>Yes, the science is more complicated, but this basic greenhouse effect is beyond argument.</a:t>
            </a:r>
          </a:p>
        </p:txBody>
      </p:sp>
      <p:sp>
        <p:nvSpPr>
          <p:cNvPr id="4" name="Slide Number Placeholder 3"/>
          <p:cNvSpPr>
            <a:spLocks noGrp="1"/>
          </p:cNvSpPr>
          <p:nvPr>
            <p:ph type="sldNum" sz="quarter" idx="5"/>
          </p:nvPr>
        </p:nvSpPr>
        <p:spPr/>
        <p:txBody>
          <a:bodyPr/>
          <a:lstStyle/>
          <a:p>
            <a:fld id="{CC5DA344-5FA2-43F7-9D95-CA56C82B080A}" type="slidenum">
              <a:rPr lang="en-US" smtClean="0"/>
              <a:t>30</a:t>
            </a:fld>
            <a:endParaRPr lang="en-US"/>
          </a:p>
        </p:txBody>
      </p:sp>
    </p:spTree>
    <p:extLst>
      <p:ext uri="{BB962C8B-B14F-4D97-AF65-F5344CB8AC3E}">
        <p14:creationId xmlns:p14="http://schemas.microsoft.com/office/powerpoint/2010/main" val="670459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In 2023, the world added another 36.8 billion metric tons of GHG from fossil fuels, a percentage point or so higher than the previous year, and then there are all the other previous years.</a:t>
            </a:r>
          </a:p>
          <a:p>
            <a:endParaRPr lang="en-US" sz="2800" dirty="0"/>
          </a:p>
          <a:p>
            <a:r>
              <a:rPr lang="en-US" sz="2800" dirty="0"/>
              <a:t>China currently gets ~ two-thirds of its electricity from coal; India is closer to three-quarters.</a:t>
            </a:r>
          </a:p>
          <a:p>
            <a:endParaRPr lang="en-US" sz="2800" dirty="0"/>
          </a:p>
          <a:p>
            <a:r>
              <a:rPr lang="en-US" sz="2800" dirty="0"/>
              <a:t>Fossil fuels dump a lot of GHG into the atmosphere.</a:t>
            </a:r>
          </a:p>
          <a:p>
            <a:endParaRPr lang="en-US" sz="2800" dirty="0"/>
          </a:p>
          <a:p>
            <a:r>
              <a:rPr lang="en-US" sz="2800" dirty="0"/>
              <a:t>There are other sources of GHG, including industrial processes (making cement, for example) and agriculture.</a:t>
            </a:r>
          </a:p>
          <a:p>
            <a:endParaRPr lang="en-US" sz="2800" dirty="0"/>
          </a:p>
          <a:p>
            <a:endParaRPr lang="en-US" sz="2800" dirty="0"/>
          </a:p>
        </p:txBody>
      </p:sp>
      <p:sp>
        <p:nvSpPr>
          <p:cNvPr id="4" name="Slide Number Placeholder 3"/>
          <p:cNvSpPr>
            <a:spLocks noGrp="1"/>
          </p:cNvSpPr>
          <p:nvPr>
            <p:ph type="sldNum" sz="quarter" idx="5"/>
          </p:nvPr>
        </p:nvSpPr>
        <p:spPr/>
        <p:txBody>
          <a:bodyPr/>
          <a:lstStyle/>
          <a:p>
            <a:fld id="{CC5DA344-5FA2-43F7-9D95-CA56C82B080A}" type="slidenum">
              <a:rPr lang="en-US" smtClean="0"/>
              <a:t>31</a:t>
            </a:fld>
            <a:endParaRPr lang="en-US"/>
          </a:p>
        </p:txBody>
      </p:sp>
    </p:spTree>
    <p:extLst>
      <p:ext uri="{BB962C8B-B14F-4D97-AF65-F5344CB8AC3E}">
        <p14:creationId xmlns:p14="http://schemas.microsoft.com/office/powerpoint/2010/main" val="918210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A little bit of progress on GHG emission reduction is better than no progress, and in the U.S., we’ve had some modest success.</a:t>
            </a:r>
          </a:p>
        </p:txBody>
      </p:sp>
      <p:sp>
        <p:nvSpPr>
          <p:cNvPr id="4" name="Slide Number Placeholder 3"/>
          <p:cNvSpPr>
            <a:spLocks noGrp="1"/>
          </p:cNvSpPr>
          <p:nvPr>
            <p:ph type="sldNum" sz="quarter" idx="5"/>
          </p:nvPr>
        </p:nvSpPr>
        <p:spPr/>
        <p:txBody>
          <a:bodyPr/>
          <a:lstStyle/>
          <a:p>
            <a:fld id="{CC5DA344-5FA2-43F7-9D95-CA56C82B080A}" type="slidenum">
              <a:rPr lang="en-US" smtClean="0"/>
              <a:t>32</a:t>
            </a:fld>
            <a:endParaRPr lang="en-US"/>
          </a:p>
        </p:txBody>
      </p:sp>
    </p:spTree>
    <p:extLst>
      <p:ext uri="{BB962C8B-B14F-4D97-AF65-F5344CB8AC3E}">
        <p14:creationId xmlns:p14="http://schemas.microsoft.com/office/powerpoint/2010/main" val="378310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We’ve had some significant success in climate progress legislation, with the hope that U.S. GHG emissions will continue to fall and at an ever-accelerating pace.</a:t>
            </a:r>
          </a:p>
        </p:txBody>
      </p:sp>
      <p:sp>
        <p:nvSpPr>
          <p:cNvPr id="4" name="Slide Number Placeholder 3"/>
          <p:cNvSpPr>
            <a:spLocks noGrp="1"/>
          </p:cNvSpPr>
          <p:nvPr>
            <p:ph type="sldNum" sz="quarter" idx="5"/>
          </p:nvPr>
        </p:nvSpPr>
        <p:spPr/>
        <p:txBody>
          <a:bodyPr/>
          <a:lstStyle/>
          <a:p>
            <a:fld id="{CC5DA344-5FA2-43F7-9D95-CA56C82B080A}" type="slidenum">
              <a:rPr lang="en-US" smtClean="0"/>
              <a:t>33</a:t>
            </a:fld>
            <a:endParaRPr lang="en-US"/>
          </a:p>
        </p:txBody>
      </p:sp>
    </p:spTree>
    <p:extLst>
      <p:ext uri="{BB962C8B-B14F-4D97-AF65-F5344CB8AC3E}">
        <p14:creationId xmlns:p14="http://schemas.microsoft.com/office/powerpoint/2010/main" val="655480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Modest success in the U.S., as far as CO2 is concerned, but this trend has to speed up.</a:t>
            </a:r>
          </a:p>
          <a:p>
            <a:endParaRPr lang="en-US" sz="2800" dirty="0"/>
          </a:p>
          <a:p>
            <a:r>
              <a:rPr lang="en-US" sz="2800" dirty="0"/>
              <a:t>The relatively large reduction toward the right side of the graph is COVID, and we’ve bumped back up since the economic  slowdown the pandemic caused, but the trend remains in the right direction.</a:t>
            </a:r>
          </a:p>
        </p:txBody>
      </p:sp>
      <p:sp>
        <p:nvSpPr>
          <p:cNvPr id="4" name="Slide Number Placeholder 3"/>
          <p:cNvSpPr>
            <a:spLocks noGrp="1"/>
          </p:cNvSpPr>
          <p:nvPr>
            <p:ph type="sldNum" sz="quarter" idx="5"/>
          </p:nvPr>
        </p:nvSpPr>
        <p:spPr/>
        <p:txBody>
          <a:bodyPr/>
          <a:lstStyle/>
          <a:p>
            <a:fld id="{CC5DA344-5FA2-43F7-9D95-CA56C82B080A}" type="slidenum">
              <a:rPr lang="en-US" smtClean="0"/>
              <a:t>34</a:t>
            </a:fld>
            <a:endParaRPr lang="en-US"/>
          </a:p>
        </p:txBody>
      </p:sp>
    </p:spTree>
    <p:extLst>
      <p:ext uri="{BB962C8B-B14F-4D97-AF65-F5344CB8AC3E}">
        <p14:creationId xmlns:p14="http://schemas.microsoft.com/office/powerpoint/2010/main" val="2736749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While some GHG emissions reductions have been accomplished in some places, there are other countries still increasing their GHG emission, including China, India, and most other parts of the developing nations. </a:t>
            </a:r>
          </a:p>
        </p:txBody>
      </p:sp>
      <p:sp>
        <p:nvSpPr>
          <p:cNvPr id="4" name="Slide Number Placeholder 3"/>
          <p:cNvSpPr>
            <a:spLocks noGrp="1"/>
          </p:cNvSpPr>
          <p:nvPr>
            <p:ph type="sldNum" sz="quarter" idx="5"/>
          </p:nvPr>
        </p:nvSpPr>
        <p:spPr/>
        <p:txBody>
          <a:bodyPr/>
          <a:lstStyle/>
          <a:p>
            <a:fld id="{CC5DA344-5FA2-43F7-9D95-CA56C82B080A}" type="slidenum">
              <a:rPr lang="en-US" smtClean="0"/>
              <a:t>35</a:t>
            </a:fld>
            <a:endParaRPr lang="en-US"/>
          </a:p>
        </p:txBody>
      </p:sp>
    </p:spTree>
    <p:extLst>
      <p:ext uri="{BB962C8B-B14F-4D97-AF65-F5344CB8AC3E}">
        <p14:creationId xmlns:p14="http://schemas.microsoft.com/office/powerpoint/2010/main" val="2268281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21BA3-FE11-8898-50DE-5B9771B0D2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343D3-5F07-959A-4836-BA06B025E4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99D19-2B82-41DE-427C-D4788C1970BC}"/>
              </a:ext>
            </a:extLst>
          </p:cNvPr>
          <p:cNvSpPr>
            <a:spLocks noGrp="1"/>
          </p:cNvSpPr>
          <p:nvPr>
            <p:ph type="body" idx="1"/>
          </p:nvPr>
        </p:nvSpPr>
        <p:spPr/>
        <p:txBody>
          <a:bodyPr/>
          <a:lstStyle/>
          <a:p>
            <a:r>
              <a:rPr lang="en-US" sz="2800" dirty="0"/>
              <a:t>While some GHG emissions reductions have been accomplished in some places, there are other countries still increasing their GHG emission, including China, India, and most other parts of the developing nations. </a:t>
            </a:r>
          </a:p>
        </p:txBody>
      </p:sp>
      <p:sp>
        <p:nvSpPr>
          <p:cNvPr id="4" name="Slide Number Placeholder 3">
            <a:extLst>
              <a:ext uri="{FF2B5EF4-FFF2-40B4-BE49-F238E27FC236}">
                <a16:creationId xmlns:a16="http://schemas.microsoft.com/office/drawing/2014/main" id="{C5E51E3E-5D23-B939-D2E5-3123E10EFD19}"/>
              </a:ext>
            </a:extLst>
          </p:cNvPr>
          <p:cNvSpPr>
            <a:spLocks noGrp="1"/>
          </p:cNvSpPr>
          <p:nvPr>
            <p:ph type="sldNum" sz="quarter" idx="5"/>
          </p:nvPr>
        </p:nvSpPr>
        <p:spPr/>
        <p:txBody>
          <a:bodyPr/>
          <a:lstStyle/>
          <a:p>
            <a:fld id="{CC5DA344-5FA2-43F7-9D95-CA56C82B080A}" type="slidenum">
              <a:rPr lang="en-US" smtClean="0"/>
              <a:t>36</a:t>
            </a:fld>
            <a:endParaRPr lang="en-US"/>
          </a:p>
        </p:txBody>
      </p:sp>
    </p:spTree>
    <p:extLst>
      <p:ext uri="{BB962C8B-B14F-4D97-AF65-F5344CB8AC3E}">
        <p14:creationId xmlns:p14="http://schemas.microsoft.com/office/powerpoint/2010/main" val="1307388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Well, this doesn’t take imagining, since you can just remember. 2023 was the hottest year (worldwide average temperature) and 2024 is just a bit cooler.</a:t>
            </a:r>
          </a:p>
          <a:p>
            <a:endParaRPr lang="en-US" sz="2800" dirty="0"/>
          </a:p>
          <a:p>
            <a:r>
              <a:rPr lang="en-US" sz="2800" dirty="0"/>
              <a:t>The fact is that we can’t say this particular rainstorm is because of climate change, or that specific record hot day is, either, and it is likely that the weather here will be much as it always is, except there will be increasingly more frequent instances of hot days, big rainstorms, mild winters…</a:t>
            </a:r>
          </a:p>
          <a:p>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While there is the potential for catastrophic shift in our weather—if, for example, the </a:t>
            </a:r>
            <a:r>
              <a:rPr lang="en-US" sz="4000" b="0" i="0" dirty="0">
                <a:solidFill>
                  <a:srgbClr val="4D5156"/>
                </a:solidFill>
                <a:effectLst/>
                <a:highlight>
                  <a:srgbClr val="FFFFFF"/>
                </a:highlight>
                <a:latin typeface="Roboto" panose="02000000000000000000" pitchFamily="2" charset="0"/>
              </a:rPr>
              <a:t> Atlantic meridional overturning circulation (</a:t>
            </a:r>
            <a:r>
              <a:rPr lang="en-US" sz="4000" b="0" i="0" dirty="0">
                <a:solidFill>
                  <a:srgbClr val="5F6368"/>
                </a:solidFill>
                <a:effectLst/>
                <a:highlight>
                  <a:srgbClr val="FFFFFF"/>
                </a:highlight>
                <a:latin typeface="Roboto" panose="02000000000000000000" pitchFamily="2" charset="0"/>
              </a:rPr>
              <a:t>AMOC</a:t>
            </a:r>
            <a:r>
              <a:rPr lang="en-US" sz="4000" b="0" i="0" dirty="0">
                <a:solidFill>
                  <a:srgbClr val="4D5156"/>
                </a:solidFill>
                <a:effectLst/>
                <a:highlight>
                  <a:srgbClr val="FFFFFF"/>
                </a:highlight>
                <a:latin typeface="Roboto" panose="02000000000000000000" pitchFamily="2" charset="0"/>
              </a:rPr>
              <a:t>) </a:t>
            </a:r>
            <a:r>
              <a:rPr lang="en-US" sz="2800" dirty="0"/>
              <a:t>or Gulf Stream slows or stops, or a major collapse of Antarctic ice shelf, or a handful of other inflection points such as permafrost thaw and/or methane clathrate releasing huge amounts of methane—changes in weather  are likely to be gradual, but with increasing numbers of catastrophic weather incidents.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Of course, it won’t feel gradual if you have a house near a stream or river and there’s a huge deluge, for instance.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These days, when I’m driving around, I notice vulnerable houses and buildings near streams and rivers. Uh oh, I think, considering the prospects for 10 inches of rain in 6 hours… or worse.</a:t>
            </a:r>
          </a:p>
          <a:p>
            <a:r>
              <a:rPr lang="en-US" sz="2800" dirty="0"/>
              <a:t> </a:t>
            </a:r>
          </a:p>
        </p:txBody>
      </p:sp>
      <p:sp>
        <p:nvSpPr>
          <p:cNvPr id="4" name="Slide Number Placeholder 3"/>
          <p:cNvSpPr>
            <a:spLocks noGrp="1"/>
          </p:cNvSpPr>
          <p:nvPr>
            <p:ph type="sldNum" sz="quarter" idx="5"/>
          </p:nvPr>
        </p:nvSpPr>
        <p:spPr/>
        <p:txBody>
          <a:bodyPr/>
          <a:lstStyle/>
          <a:p>
            <a:fld id="{CC5DA344-5FA2-43F7-9D95-CA56C82B080A}" type="slidenum">
              <a:rPr lang="en-US" smtClean="0"/>
              <a:t>37</a:t>
            </a:fld>
            <a:endParaRPr lang="en-US"/>
          </a:p>
        </p:txBody>
      </p:sp>
    </p:spTree>
    <p:extLst>
      <p:ext uri="{BB962C8B-B14F-4D97-AF65-F5344CB8AC3E}">
        <p14:creationId xmlns:p14="http://schemas.microsoft.com/office/powerpoint/2010/main" val="1222661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What happens when the weather gets hotter, or droughts longer, or new crop diseases or blights move north?</a:t>
            </a:r>
          </a:p>
          <a:p>
            <a:endParaRPr lang="en-US" sz="2800" dirty="0"/>
          </a:p>
          <a:p>
            <a:r>
              <a:rPr lang="en-US" sz="2800" dirty="0"/>
              <a:t>Major agricultural area in the West and Southwest have been trending dry and once-productive farmland may become less productive, and, of course, food prices go up.</a:t>
            </a:r>
          </a:p>
          <a:p>
            <a:r>
              <a:rPr lang="en-US" sz="2800" dirty="0"/>
              <a:t> Crucial aquafers are dropping to dangerously low levels. There’s a great climate fiction novel by Paolo </a:t>
            </a:r>
            <a:r>
              <a:rPr lang="en-US" sz="2800" dirty="0" err="1"/>
              <a:t>Bacigalupi</a:t>
            </a:r>
            <a:r>
              <a:rPr lang="en-US" sz="2800" dirty="0"/>
              <a:t> titled </a:t>
            </a:r>
            <a:r>
              <a:rPr lang="en-US" sz="2800" i="1" dirty="0"/>
              <a:t>The Water Knife”</a:t>
            </a:r>
            <a:r>
              <a:rPr lang="en-US" sz="2800" dirty="0"/>
              <a:t> all about this topic.</a:t>
            </a:r>
          </a:p>
          <a:p>
            <a:endParaRPr lang="en-US" sz="2800" dirty="0"/>
          </a:p>
          <a:p>
            <a:r>
              <a:rPr lang="en-US" sz="2800" dirty="0"/>
              <a:t>Bad weather is nothing new to farmers, and weather has always been able to make or break a growing season. As time goes on and GHG persist and increase, such make or break weather increases.</a:t>
            </a:r>
          </a:p>
          <a:p>
            <a:endParaRPr lang="en-US" sz="2800" dirty="0"/>
          </a:p>
          <a:p>
            <a:r>
              <a:rPr lang="en-US" sz="2800" dirty="0"/>
              <a:t>America is a developed country with lots of resources, including farm programs and a record of strong yields. There are other countries lacking resources and food production resiliency, and food—especially staples like grain—are commodities and are subject to some extent to supply and demand price pressure. </a:t>
            </a:r>
          </a:p>
          <a:p>
            <a:endParaRPr lang="en-US" sz="2800" dirty="0"/>
          </a:p>
          <a:p>
            <a:r>
              <a:rPr lang="en-US" sz="2800" dirty="0"/>
              <a:t>Food is going to grow more expensive.</a:t>
            </a:r>
          </a:p>
          <a:p>
            <a:endParaRPr lang="en-US" sz="2800" dirty="0"/>
          </a:p>
          <a:p>
            <a:r>
              <a:rPr lang="en-US" sz="2800" dirty="0"/>
              <a:t>Of course, with market stresses opportunities can arise. New England was a major agricultural economy once, and warmer weather trends and rarity of drought could see agriculture expand in the Northeast if other food production areas suffer chronically lower yields.</a:t>
            </a:r>
          </a:p>
          <a:p>
            <a:endParaRPr lang="en-US" sz="2800" dirty="0"/>
          </a:p>
          <a:p>
            <a:r>
              <a:rPr lang="en-US" sz="2800" dirty="0"/>
              <a:t>Of course, weather is uncertain under the best of circumstances, and in global warming, ever more unpredictable.</a:t>
            </a:r>
          </a:p>
          <a:p>
            <a:endParaRPr lang="en-US" sz="2800" dirty="0"/>
          </a:p>
          <a:p>
            <a:r>
              <a:rPr lang="en-US" sz="2800" dirty="0"/>
              <a:t>Climate change is expensive, and one price we’re likely to see go up is food.</a:t>
            </a:r>
          </a:p>
        </p:txBody>
      </p:sp>
      <p:sp>
        <p:nvSpPr>
          <p:cNvPr id="4" name="Slide Number Placeholder 3"/>
          <p:cNvSpPr>
            <a:spLocks noGrp="1"/>
          </p:cNvSpPr>
          <p:nvPr>
            <p:ph type="sldNum" sz="quarter" idx="5"/>
          </p:nvPr>
        </p:nvSpPr>
        <p:spPr/>
        <p:txBody>
          <a:bodyPr/>
          <a:lstStyle/>
          <a:p>
            <a:fld id="{CC5DA344-5FA2-43F7-9D95-CA56C82B080A}" type="slidenum">
              <a:rPr lang="en-US" smtClean="0"/>
              <a:t>38</a:t>
            </a:fld>
            <a:endParaRPr lang="en-US"/>
          </a:p>
        </p:txBody>
      </p:sp>
    </p:spTree>
    <p:extLst>
      <p:ext uri="{BB962C8B-B14F-4D97-AF65-F5344CB8AC3E}">
        <p14:creationId xmlns:p14="http://schemas.microsoft.com/office/powerpoint/2010/main" val="4063858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We’ve seen food prices jump, and currently this is due to market forces, including corporate food production and distribution consolidation and the pricing freedom monopolies and enormous market aggregators can indulge.</a:t>
            </a:r>
          </a:p>
          <a:p>
            <a:endParaRPr lang="en-US" sz="2800" dirty="0"/>
          </a:p>
          <a:p>
            <a:r>
              <a:rPr lang="en-US" sz="2800" dirty="0"/>
              <a:t>But as mentioned earlier, food is also a supply and demand situation, and so supply can be threatened with production areas facing growing weather threats as the decades move forward.</a:t>
            </a:r>
          </a:p>
          <a:p>
            <a:endParaRPr lang="en-US" sz="2800" dirty="0"/>
          </a:p>
          <a:p>
            <a:r>
              <a:rPr lang="en-US" sz="2800" dirty="0"/>
              <a:t>People think of climate change problems as weather problems, but there are many follow-on consequences for the economy, too. More storm damages? More infrastructure repair and mitigation and resiliency projects required, so consider the likelihood of higher taxes, local, state, and federal. We are already underspending on infrastructure, as any of us who have to redirect because of bad bridges in Berkshire County can attest.</a:t>
            </a:r>
          </a:p>
          <a:p>
            <a:endParaRPr lang="en-US" sz="2800" dirty="0"/>
          </a:p>
          <a:p>
            <a:r>
              <a:rPr lang="en-US" sz="2800" dirty="0"/>
              <a:t>Personal household spending will see not only higher food costs and higher taxes, but also higher repair and maintenance costs—downed trees, roof repairs, water in the house mitigation, power outages, and if you don’t think this is likely, just look at your property insurance costs, already rising and projected to increase  more and more. There are states—CA and FL are the current leading examples—where insurance companied are or already have fled the states because payouts have grown, while premiums become unaffordable. It turns out that insurance companies like it better when they take in more money than they pay out in claims.</a:t>
            </a:r>
          </a:p>
          <a:p>
            <a:endParaRPr lang="en-US" sz="2800" dirty="0"/>
          </a:p>
          <a:p>
            <a:r>
              <a:rPr lang="en-US" sz="2800" dirty="0"/>
              <a:t>Energy costs—aren’t energy costs supposed to drop because renewable energy is now, in most places, the cheapest source of electricity? Well, there is a lot of building out non-fossil fuel energy production (solar farms, windmills, geothermal, nuclear) and a lot of building of higher capacity in electricity transmission infrastructure, and in batteries to offset the intermittency of the main renewables. Power will get cheaper, but there are decades of effort still before us and power companies don’t build out capacity and transmission infrastructure for free. The energy transition from fossil fuels to renewables and other forms of clean energy is a long-term affair that will be messy, clumsy, and expensive. </a:t>
            </a:r>
          </a:p>
          <a:p>
            <a:endParaRPr lang="en-US" sz="2800" dirty="0"/>
          </a:p>
          <a:p>
            <a:r>
              <a:rPr lang="en-US" sz="2800" dirty="0"/>
              <a:t>The good news here is that this expense is far lower, long term, then the cost of doing too little. When climate change is described as existential, no on sensible is saying climate change will kill you or me anytime soon, unless, of course, we are among the unlucky in circumstance, but that human culture is complex and fragile and not addressing climate change effectively will, sooner or later, lead to society’s collapse. We’re seeing small examples (these are not small to those experiencing the effects, of course), in regions beset by drought an/heat or conflict caused by food production and other economic collapse in the form of climate migrants.</a:t>
            </a:r>
          </a:p>
          <a:p>
            <a:endParaRPr lang="en-US" sz="2800" dirty="0"/>
          </a:p>
          <a:p>
            <a:r>
              <a:rPr lang="en-US" sz="2800" dirty="0"/>
              <a:t>But, of course, if you happen to be standing in the wrong place when a massive downpour occurs and you get swept away, well that’s existential for you. Disease is another type of personal and societal existential threat made more likely with climate change. Dengue fever in New England, or West Nile Virus or Zika or malaria? How about tick-</a:t>
            </a:r>
            <a:r>
              <a:rPr lang="en-US" sz="2800" dirty="0" err="1"/>
              <a:t>bourne</a:t>
            </a:r>
            <a:r>
              <a:rPr lang="en-US" sz="2800" dirty="0"/>
              <a:t>  disease vectors growing, and mainly because we less frequently experience really old winters of the sort with long periods of hard freeze that kills off ticks trying to overwinter. </a:t>
            </a:r>
          </a:p>
          <a:p>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Outdoor work—construction, farming, recreation—will suffer and have higher cost , with growing numbers of days when it is too high a heat index. Chronic kidney diseases and higher death rates among Nicaraguan sugar cane workers is tied to heat stress in a recent study.</a:t>
            </a:r>
          </a:p>
          <a:p>
            <a:endParaRPr lang="en-US" sz="2800" dirty="0"/>
          </a:p>
        </p:txBody>
      </p:sp>
      <p:sp>
        <p:nvSpPr>
          <p:cNvPr id="4" name="Slide Number Placeholder 3"/>
          <p:cNvSpPr>
            <a:spLocks noGrp="1"/>
          </p:cNvSpPr>
          <p:nvPr>
            <p:ph type="sldNum" sz="quarter" idx="5"/>
          </p:nvPr>
        </p:nvSpPr>
        <p:spPr/>
        <p:txBody>
          <a:bodyPr/>
          <a:lstStyle/>
          <a:p>
            <a:fld id="{CC5DA344-5FA2-43F7-9D95-CA56C82B080A}" type="slidenum">
              <a:rPr lang="en-US" smtClean="0"/>
              <a:t>39</a:t>
            </a:fld>
            <a:endParaRPr lang="en-US"/>
          </a:p>
        </p:txBody>
      </p:sp>
    </p:spTree>
    <p:extLst>
      <p:ext uri="{BB962C8B-B14F-4D97-AF65-F5344CB8AC3E}">
        <p14:creationId xmlns:p14="http://schemas.microsoft.com/office/powerpoint/2010/main" val="14781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Student documentary… it isn’t that I’m prescient. It is that we’ve had greenhouse gas modeling and research for a long, long time. And, yes, Big Oil has spent a lot of time and money making sure that you don’t know. Here’s a fun fact: Much of the earliest research on greenhouse gases and global warming tied to fossil fuels was done by Exxon scientists and other Big Oil science departments in thew 1960s and 1970s.</a:t>
            </a:r>
          </a:p>
          <a:p>
            <a:endParaRPr lang="en-US" sz="2800" dirty="0"/>
          </a:p>
          <a:p>
            <a:r>
              <a:rPr lang="en-US" sz="2800" dirty="0" err="1"/>
              <a:t>RetroSheath</a:t>
            </a:r>
            <a:r>
              <a:rPr lang="en-US" sz="2800" dirty="0"/>
              <a:t> came from my efforts to renovate a house in Cambridge, and later, Housatonic, to be energy efficient, well-insulated, and tight This effort, along with the building science I had to learn,  combined with my work with digital technologies, including graphical processing units (CPU) and their applications; these chip sets are now in the news because of their application to AI.</a:t>
            </a:r>
          </a:p>
          <a:p>
            <a:endParaRPr lang="en-US" sz="2800" dirty="0"/>
          </a:p>
          <a:p>
            <a:r>
              <a:rPr lang="en-US" sz="2800" dirty="0"/>
              <a:t>I’ll talk about The Steep Climes Quartet and the books in the series throughout, as part of the presentation on the future of climate in the Berkshires, when there is a relevant point to make, but the next couple of slides describe what the series is and what I’m hoping to accomplish with the series. .</a:t>
            </a:r>
          </a:p>
        </p:txBody>
      </p:sp>
      <p:sp>
        <p:nvSpPr>
          <p:cNvPr id="4" name="Slide Number Placeholder 3"/>
          <p:cNvSpPr>
            <a:spLocks noGrp="1"/>
          </p:cNvSpPr>
          <p:nvPr>
            <p:ph type="sldNum" sz="quarter" idx="5"/>
          </p:nvPr>
        </p:nvSpPr>
        <p:spPr/>
        <p:txBody>
          <a:bodyPr/>
          <a:lstStyle/>
          <a:p>
            <a:fld id="{CC5DA344-5FA2-43F7-9D95-CA56C82B080A}" type="slidenum">
              <a:rPr lang="en-US" smtClean="0"/>
              <a:t>4</a:t>
            </a:fld>
            <a:endParaRPr lang="en-US"/>
          </a:p>
        </p:txBody>
      </p:sp>
    </p:spTree>
    <p:extLst>
      <p:ext uri="{BB962C8B-B14F-4D97-AF65-F5344CB8AC3E}">
        <p14:creationId xmlns:p14="http://schemas.microsoft.com/office/powerpoint/2010/main" val="26901884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Tourism accounts for a lot of the Berkshire County economy, from 7.25 percent relative to the county’s GDP, or much more if you include carry-over goods and services that tourists and visitors contribute to the economy that may not be specifically identified as “tourism.”  </a:t>
            </a:r>
          </a:p>
          <a:p>
            <a:endParaRPr lang="en-US" sz="2800" dirty="0"/>
          </a:p>
          <a:p>
            <a:r>
              <a:rPr lang="en-US" sz="2800" dirty="0"/>
              <a:t>Tanglewood, the summer home the Boston Symphony Orchestra, is the largest single cultural intuition attraction but is just one of many that rely on outdoor activities in part or in whole. </a:t>
            </a:r>
          </a:p>
          <a:p>
            <a:endParaRPr lang="en-US" sz="2800" dirty="0"/>
          </a:p>
          <a:p>
            <a:r>
              <a:rPr lang="en-US" sz="2800" dirty="0"/>
              <a:t>Will more extreme heat days reduce visitor numbers? Tanglewood and other outside venues might have to cancel performances due to dangerous temperatures. We saw this in 2023.</a:t>
            </a:r>
          </a:p>
          <a:p>
            <a:endParaRPr lang="en-US" sz="2800" dirty="0"/>
          </a:p>
          <a:p>
            <a:r>
              <a:rPr lang="en-US" sz="2800" dirty="0"/>
              <a:t>Outdoor attractions like hiking and biking too may be less attractive on more days, and outdoor dining is likely to retreat as the temperature gets too high. </a:t>
            </a:r>
          </a:p>
          <a:p>
            <a:endParaRPr lang="en-US" sz="2800" dirty="0"/>
          </a:p>
          <a:p>
            <a:r>
              <a:rPr lang="en-US" sz="2800" dirty="0"/>
              <a:t>Climate change consequence applies to winter tourism, too, and already, less snow coverage and warmer temperatures in the winter is taking business from ski resorts.</a:t>
            </a:r>
          </a:p>
          <a:p>
            <a:endParaRPr lang="en-US" sz="2800" dirty="0"/>
          </a:p>
          <a:p>
            <a:r>
              <a:rPr lang="en-US" sz="2800" dirty="0"/>
              <a:t>On the other hand, the cost of long-range travel (e.g., airplanes) may shift vacation plans to more local spots, and maybe climate change will further boost tourism from other areas, or it may be that rising costs generally reduce the number of people who takes vacations or trips.</a:t>
            </a:r>
          </a:p>
          <a:p>
            <a:endParaRPr lang="en-US" sz="2800" dirty="0"/>
          </a:p>
          <a:p>
            <a:endParaRPr lang="en-US" sz="2800" dirty="0"/>
          </a:p>
        </p:txBody>
      </p:sp>
      <p:sp>
        <p:nvSpPr>
          <p:cNvPr id="4" name="Slide Number Placeholder 3"/>
          <p:cNvSpPr>
            <a:spLocks noGrp="1"/>
          </p:cNvSpPr>
          <p:nvPr>
            <p:ph type="sldNum" sz="quarter" idx="5"/>
          </p:nvPr>
        </p:nvSpPr>
        <p:spPr/>
        <p:txBody>
          <a:bodyPr/>
          <a:lstStyle/>
          <a:p>
            <a:fld id="{CC5DA344-5FA2-43F7-9D95-CA56C82B080A}" type="slidenum">
              <a:rPr lang="en-US" smtClean="0"/>
              <a:t>40</a:t>
            </a:fld>
            <a:endParaRPr lang="en-US"/>
          </a:p>
        </p:txBody>
      </p:sp>
    </p:spTree>
    <p:extLst>
      <p:ext uri="{BB962C8B-B14F-4D97-AF65-F5344CB8AC3E}">
        <p14:creationId xmlns:p14="http://schemas.microsoft.com/office/powerpoint/2010/main" val="3346839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i="1" dirty="0"/>
              <a:t>Kill Well </a:t>
            </a:r>
            <a:r>
              <a:rPr lang="en-US" sz="2800" dirty="0"/>
              <a:t>takes place in 2026—just around the corner.</a:t>
            </a:r>
          </a:p>
          <a:p>
            <a:endParaRPr lang="en-US" sz="2800" dirty="0"/>
          </a:p>
          <a:p>
            <a:r>
              <a:rPr lang="en-US" sz="2800" dirty="0"/>
              <a:t>There are people working toward climate progress, like Cynthia, a young fossil fuel activist  divestiture working for a non-profit.   She experiences the effects of wildfires as she flees from someone who wants her dead, </a:t>
            </a:r>
          </a:p>
          <a:p>
            <a:endParaRPr lang="en-US" sz="2800" dirty="0"/>
          </a:p>
          <a:p>
            <a:r>
              <a:rPr lang="en-US" sz="2800" dirty="0"/>
              <a:t>She meets Jimmy, the main character Davin‘s son, on the train when they are Pittsfield-bound, as Jimmy leaves his post-college Chicago apartment in the middle of a dangerous, long-lasting </a:t>
            </a:r>
            <a:r>
              <a:rPr lang="en-US" sz="2800" dirty="0" err="1"/>
              <a:t>heatware</a:t>
            </a:r>
            <a:r>
              <a:rPr lang="en-US" sz="2800" dirty="0"/>
              <a:t>, and he’s heading home to dad in Housatonic, where the weather is better. </a:t>
            </a:r>
          </a:p>
          <a:p>
            <a:endParaRPr lang="en-US" sz="2800" dirty="0"/>
          </a:p>
          <a:p>
            <a:r>
              <a:rPr lang="en-US" sz="2800" dirty="0"/>
              <a:t>Davin, with the foolish hope that only a gardener posses, sees his big vegetable garden wrecked by a big deluge that also causes some house damage.</a:t>
            </a:r>
          </a:p>
          <a:p>
            <a:endParaRPr lang="en-US" sz="2800" dirty="0"/>
          </a:p>
          <a:p>
            <a:r>
              <a:rPr lang="en-US" sz="2800" dirty="0"/>
              <a:t>In other words, nothing too weird. </a:t>
            </a:r>
          </a:p>
        </p:txBody>
      </p:sp>
      <p:sp>
        <p:nvSpPr>
          <p:cNvPr id="4" name="Slide Number Placeholder 3"/>
          <p:cNvSpPr>
            <a:spLocks noGrp="1"/>
          </p:cNvSpPr>
          <p:nvPr>
            <p:ph type="sldNum" sz="quarter" idx="5"/>
          </p:nvPr>
        </p:nvSpPr>
        <p:spPr/>
        <p:txBody>
          <a:bodyPr/>
          <a:lstStyle/>
          <a:p>
            <a:fld id="{CC5DA344-5FA2-43F7-9D95-CA56C82B080A}" type="slidenum">
              <a:rPr lang="en-US" smtClean="0"/>
              <a:t>41</a:t>
            </a:fld>
            <a:endParaRPr lang="en-US"/>
          </a:p>
        </p:txBody>
      </p:sp>
    </p:spTree>
    <p:extLst>
      <p:ext uri="{BB962C8B-B14F-4D97-AF65-F5344CB8AC3E}">
        <p14:creationId xmlns:p14="http://schemas.microsoft.com/office/powerpoint/2010/main" val="2771091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i="1" dirty="0"/>
              <a:t>Dear Josephine </a:t>
            </a:r>
            <a:r>
              <a:rPr lang="en-US" sz="2800" dirty="0"/>
              <a:t>takes place in 2029 and the biggest weather event  is an uncategorizable hurricane—named Josephine—early in the season wrecks Florida’s Gold Coast, with a couple of million displaced residence from Miami and environs.</a:t>
            </a:r>
          </a:p>
          <a:p>
            <a:endParaRPr lang="en-US" sz="2800" dirty="0"/>
          </a:p>
          <a:p>
            <a:r>
              <a:rPr lang="en-US" sz="2800" dirty="0"/>
              <a:t>The storm re-invigorates interest in the proposed Sea Wall Act.</a:t>
            </a:r>
          </a:p>
          <a:p>
            <a:endParaRPr lang="en-US" sz="2800" dirty="0"/>
          </a:p>
          <a:p>
            <a:r>
              <a:rPr lang="en-US" sz="2800" dirty="0"/>
              <a:t>Heatwaves in the Global South are resulting in big climate immigration, especially in Europe and at our southern border.</a:t>
            </a:r>
          </a:p>
          <a:p>
            <a:endParaRPr lang="en-US" sz="2800" dirty="0"/>
          </a:p>
          <a:p>
            <a:r>
              <a:rPr lang="en-US" sz="2800" dirty="0"/>
              <a:t>The town of Palmer, toward the close of the book, suffers from a high-volume rain event and sees damage and a few dead.</a:t>
            </a:r>
          </a:p>
          <a:p>
            <a:endParaRPr lang="en-US" sz="2800" dirty="0"/>
          </a:p>
          <a:p>
            <a:r>
              <a:rPr lang="en-US" sz="2800" dirty="0"/>
              <a:t>Nothing in these weather events is exaggerated and all are well within the plausible.</a:t>
            </a:r>
          </a:p>
        </p:txBody>
      </p:sp>
      <p:sp>
        <p:nvSpPr>
          <p:cNvPr id="4" name="Slide Number Placeholder 3"/>
          <p:cNvSpPr>
            <a:spLocks noGrp="1"/>
          </p:cNvSpPr>
          <p:nvPr>
            <p:ph type="sldNum" sz="quarter" idx="5"/>
          </p:nvPr>
        </p:nvSpPr>
        <p:spPr/>
        <p:txBody>
          <a:bodyPr/>
          <a:lstStyle/>
          <a:p>
            <a:fld id="{CC5DA344-5FA2-43F7-9D95-CA56C82B080A}" type="slidenum">
              <a:rPr lang="en-US" smtClean="0"/>
              <a:t>42</a:t>
            </a:fld>
            <a:endParaRPr lang="en-US"/>
          </a:p>
        </p:txBody>
      </p:sp>
    </p:spTree>
    <p:extLst>
      <p:ext uri="{BB962C8B-B14F-4D97-AF65-F5344CB8AC3E}">
        <p14:creationId xmlns:p14="http://schemas.microsoft.com/office/powerpoint/2010/main" val="3014323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i="1" dirty="0"/>
              <a:t>Over Brooklyn Hills </a:t>
            </a:r>
            <a:r>
              <a:rPr lang="en-US" sz="2800" dirty="0"/>
              <a:t>takes place in 2035 and may be my favorite story line (although that may be because I’m writing it now), sees the Berkshires troubled by growing numbers of poor young urbanites who flee NYC because of the heat… and because they can’t don’t have air conditioning or can’t afford the energy costs to run air conditioning.</a:t>
            </a:r>
          </a:p>
          <a:p>
            <a:endParaRPr lang="en-US" sz="2800" dirty="0"/>
          </a:p>
          <a:p>
            <a:r>
              <a:rPr lang="en-US" sz="2800" dirty="0"/>
              <a:t>It’s been really interesting—well, to me, anyway—to imagine what a Great Barrington Select Board meeting about vagrants might be like. I’m pretty sure some citizens will talk about border checks, but certainly most will be unhappy with the spike in petty crimes and the proliferation of the “unwashed” that strain the local economy. Will these folk be camping in the woods behind your house?</a:t>
            </a:r>
          </a:p>
          <a:p>
            <a:endParaRPr lang="en-US" sz="2800" dirty="0"/>
          </a:p>
          <a:p>
            <a:r>
              <a:rPr lang="en-US" sz="2800" dirty="0"/>
              <a:t>Some of America’s biggest food production areas are suffering from multi-year droughts that reduce crop yield, or worse, and the price of an avocado has never been higher, and who can afford almonds anymore? Well, on the other hand, more people are growing kitchen gardens and more and more truck farms reappear and expand after so many decades gone.</a:t>
            </a:r>
          </a:p>
          <a:p>
            <a:endParaRPr lang="en-US" sz="2800" dirty="0"/>
          </a:p>
          <a:p>
            <a:r>
              <a:rPr lang="en-US" sz="2800" dirty="0"/>
              <a:t>The U.S. military is deployed to the southern border and there is political instability in several European nations, all due to big increases in Global South climate migration.</a:t>
            </a:r>
          </a:p>
          <a:p>
            <a:endParaRPr lang="en-US" sz="2800" dirty="0"/>
          </a:p>
          <a:p>
            <a:r>
              <a:rPr lang="en-US" sz="2800" dirty="0"/>
              <a:t>China has become belligerently anti-climate because their economy has been suffering from a big recession, and there is now more than the usual amount of talk of war.</a:t>
            </a:r>
          </a:p>
        </p:txBody>
      </p:sp>
      <p:sp>
        <p:nvSpPr>
          <p:cNvPr id="4" name="Slide Number Placeholder 3"/>
          <p:cNvSpPr>
            <a:spLocks noGrp="1"/>
          </p:cNvSpPr>
          <p:nvPr>
            <p:ph type="sldNum" sz="quarter" idx="5"/>
          </p:nvPr>
        </p:nvSpPr>
        <p:spPr/>
        <p:txBody>
          <a:bodyPr/>
          <a:lstStyle/>
          <a:p>
            <a:fld id="{CC5DA344-5FA2-43F7-9D95-CA56C82B080A}" type="slidenum">
              <a:rPr lang="en-US" smtClean="0"/>
              <a:t>43</a:t>
            </a:fld>
            <a:endParaRPr lang="en-US"/>
          </a:p>
        </p:txBody>
      </p:sp>
    </p:spTree>
    <p:extLst>
      <p:ext uri="{BB962C8B-B14F-4D97-AF65-F5344CB8AC3E}">
        <p14:creationId xmlns:p14="http://schemas.microsoft.com/office/powerpoint/2010/main" val="34336996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i="1" dirty="0"/>
              <a:t>Farm to Me </a:t>
            </a:r>
            <a:r>
              <a:rPr lang="en-US" sz="2800" dirty="0"/>
              <a:t>takes place in 2049 and food prices are even higher, but Northeast farms are cashing in with ever-expanding farms to supply the market demand.</a:t>
            </a:r>
          </a:p>
          <a:p>
            <a:endParaRPr lang="en-US" sz="2800" dirty="0"/>
          </a:p>
          <a:p>
            <a:r>
              <a:rPr lang="en-US" sz="2800" dirty="0"/>
              <a:t>There has been a lot of progress with climate change efforts, but the world still is falling badly short of the 1.5 degrees C target, and now hopes to keep it under 2.5 degrees C.</a:t>
            </a:r>
          </a:p>
          <a:p>
            <a:endParaRPr lang="en-US" sz="2800" dirty="0"/>
          </a:p>
          <a:p>
            <a:r>
              <a:rPr lang="en-US" sz="2800" dirty="0"/>
              <a:t>The instability of the Antarctic Ice Shelf is adding new motivation, as is the slowdown of AMOC, which puts England  and a few other northern latitude European countries in the cold.</a:t>
            </a:r>
          </a:p>
          <a:p>
            <a:endParaRPr lang="en-US" sz="2800" dirty="0"/>
          </a:p>
          <a:p>
            <a:r>
              <a:rPr lang="en-US" sz="2800" dirty="0"/>
              <a:t>U.S. is involved militarily with some of its NATO partners as political and instability turns to armed conflict that engulfs the </a:t>
            </a:r>
            <a:r>
              <a:rPr lang="en-US" sz="4000" b="0" i="0" dirty="0">
                <a:solidFill>
                  <a:srgbClr val="5F6368"/>
                </a:solidFill>
                <a:effectLst/>
                <a:highlight>
                  <a:srgbClr val="FFFFFF"/>
                </a:highlight>
                <a:latin typeface="Roboto" panose="02000000000000000000" pitchFamily="2" charset="0"/>
              </a:rPr>
              <a:t>Mediterranean theatre of operations.</a:t>
            </a:r>
          </a:p>
          <a:p>
            <a:endParaRPr lang="en-US" sz="4000" b="0" i="0" dirty="0">
              <a:solidFill>
                <a:srgbClr val="5F6368"/>
              </a:solidFill>
              <a:effectLst/>
              <a:highlight>
                <a:srgbClr val="FFFFFF"/>
              </a:highlight>
              <a:latin typeface="Roboto" panose="02000000000000000000" pitchFamily="2" charset="0"/>
            </a:endParaRPr>
          </a:p>
          <a:p>
            <a:r>
              <a:rPr lang="en-US" sz="2800" b="0" dirty="0"/>
              <a:t>On the other hand, the Global South is finally getting real action on COP Loss &amp; Damage pledges, and China, a reinvigorated clean energy giant, is in an economic competition with the U.S. to build out clean energy in the Global South  through Loss &amp; Damage contract fulfillments.</a:t>
            </a:r>
          </a:p>
          <a:p>
            <a:endParaRPr lang="en-US" sz="2800" b="0" dirty="0"/>
          </a:p>
          <a:p>
            <a:r>
              <a:rPr lang="en-US" sz="2800" b="0" dirty="0"/>
              <a:t>Methane, now largely curbed from the fossil fuel industry, is threatening hopes for climate stability due to permafrost release and m</a:t>
            </a:r>
            <a:r>
              <a:rPr lang="en-US" sz="4000" b="0" i="0" dirty="0">
                <a:solidFill>
                  <a:srgbClr val="202122"/>
                </a:solidFill>
                <a:effectLst/>
                <a:highlight>
                  <a:srgbClr val="FFFFFF"/>
                </a:highlight>
                <a:latin typeface="Arial" panose="020B0604020202020204" pitchFamily="34" charset="0"/>
              </a:rPr>
              <a:t>ethane clathrates from the ever-warmer geosphere of sedimentary structures and forms. </a:t>
            </a:r>
            <a:endParaRPr lang="en-US" sz="2800" b="0" dirty="0"/>
          </a:p>
        </p:txBody>
      </p:sp>
      <p:sp>
        <p:nvSpPr>
          <p:cNvPr id="4" name="Slide Number Placeholder 3"/>
          <p:cNvSpPr>
            <a:spLocks noGrp="1"/>
          </p:cNvSpPr>
          <p:nvPr>
            <p:ph type="sldNum" sz="quarter" idx="5"/>
          </p:nvPr>
        </p:nvSpPr>
        <p:spPr/>
        <p:txBody>
          <a:bodyPr/>
          <a:lstStyle/>
          <a:p>
            <a:fld id="{CC5DA344-5FA2-43F7-9D95-CA56C82B080A}" type="slidenum">
              <a:rPr lang="en-US" smtClean="0"/>
              <a:t>44</a:t>
            </a:fld>
            <a:endParaRPr lang="en-US"/>
          </a:p>
        </p:txBody>
      </p:sp>
    </p:spTree>
    <p:extLst>
      <p:ext uri="{BB962C8B-B14F-4D97-AF65-F5344CB8AC3E}">
        <p14:creationId xmlns:p14="http://schemas.microsoft.com/office/powerpoint/2010/main" val="27037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Even today, when climate change for most of us seems an item only in the news and not in our day-to-day lives, politics and society is a mess, and the 2024 elections look like just another example of how divided the country is.</a:t>
            </a:r>
          </a:p>
          <a:p>
            <a:endParaRPr lang="en-US" sz="2800" dirty="0"/>
          </a:p>
          <a:p>
            <a:r>
              <a:rPr lang="en-US" sz="2800" dirty="0"/>
              <a:t>If economic strains get bad enough—a long heatwave crashes the grid, or homeowners with lapsed insurance are hit by bad storms, or food prices stress too many families’ resources—how will we behave? </a:t>
            </a:r>
          </a:p>
          <a:p>
            <a:endParaRPr lang="en-US" sz="2800" dirty="0"/>
          </a:p>
          <a:p>
            <a:r>
              <a:rPr lang="en-US" sz="2800" dirty="0"/>
              <a:t>There are those who claim that climate change is already out of control and that there’s nothing to do about it. I castigate these “</a:t>
            </a:r>
            <a:r>
              <a:rPr lang="en-US" sz="2800" dirty="0" err="1"/>
              <a:t>doomers</a:t>
            </a:r>
            <a:r>
              <a:rPr lang="en-US" sz="2800" dirty="0"/>
              <a:t>” and wonder at the seeming comfort in such self-fulfilling thinking. </a:t>
            </a:r>
          </a:p>
          <a:p>
            <a:endParaRPr lang="en-US" sz="2800" dirty="0"/>
          </a:p>
          <a:p>
            <a:r>
              <a:rPr lang="en-US" sz="2800" dirty="0"/>
              <a:t>If a critical number of our fellow citizens to give up, how fast might widespread collapse happen? I, for one, would rather not find out. </a:t>
            </a:r>
          </a:p>
          <a:p>
            <a:endParaRPr lang="en-US" sz="2800" dirty="0"/>
          </a:p>
          <a:p>
            <a:r>
              <a:rPr lang="en-US" sz="2800" dirty="0"/>
              <a:t>An even bigger problem is in how we choose to handle the much larger numbers of climate migrants. Already we see millions at our southern border and many of these are economic migrants who are leaving agricultural areas in Central and South American  because of chronic drought and farm failure., and this number is only growing. Do we build that wall or send troops to the border, or do we take climate change into account as we work on new immigration laws and policies?</a:t>
            </a:r>
          </a:p>
          <a:p>
            <a:endParaRPr lang="en-US" sz="2800" dirty="0"/>
          </a:p>
          <a:p>
            <a:r>
              <a:rPr lang="en-US" sz="2800" dirty="0"/>
              <a:t>Climate migrations around the world look likely to worsen over the next two or three decades and unstable populations at this scale can blossom into armed conflicts. Will America sends troops to help, for instance, Europe under assault from climate refugees? </a:t>
            </a:r>
          </a:p>
          <a:p>
            <a:endParaRPr lang="en-US" sz="2800" dirty="0"/>
          </a:p>
          <a:p>
            <a:r>
              <a:rPr lang="en-US" sz="2800" dirty="0"/>
              <a:t>The question of war can not be ignored when looking at climate change consequences, whether because of climate displaced populations or because of resource competition or climate economic enforcement or political instability. </a:t>
            </a:r>
          </a:p>
          <a:p>
            <a:endParaRPr lang="en-US" sz="2800" dirty="0"/>
          </a:p>
          <a:p>
            <a:r>
              <a:rPr lang="en-US" sz="2800" dirty="0"/>
              <a:t>The world is already a danger-filled place among competing nations and is only more so when existential competition increases.</a:t>
            </a:r>
          </a:p>
          <a:p>
            <a:endParaRPr lang="en-US" sz="2800" dirty="0"/>
          </a:p>
          <a:p>
            <a:r>
              <a:rPr lang="en-US" sz="2800" dirty="0"/>
              <a:t>In </a:t>
            </a:r>
            <a:r>
              <a:rPr lang="en-US" sz="2800" i="1" dirty="0"/>
              <a:t>Over Brooklyn Hills</a:t>
            </a:r>
            <a:r>
              <a:rPr lang="en-US" sz="2800" dirty="0"/>
              <a:t>, there’s a background story of rising tensions between the US and China, which is stuck in a continuing economic slowdown pursuing coal exports and forgoing its CO2 reduction agreements.</a:t>
            </a:r>
          </a:p>
          <a:p>
            <a:endParaRPr lang="en-US" sz="2800" dirty="0"/>
          </a:p>
          <a:p>
            <a:r>
              <a:rPr lang="en-US" sz="2800" dirty="0"/>
              <a:t>Finally, there is the important question of who pays for climate progress? Can income inequality continue in the United States while most of us struggle toward climate progress? Politics dictates tax and spending priorities and these priorities can be more or less climate progress forward. </a:t>
            </a:r>
          </a:p>
          <a:p>
            <a:endParaRPr lang="en-US" sz="2800" dirty="0"/>
          </a:p>
          <a:p>
            <a:r>
              <a:rPr lang="en-US" sz="2800" dirty="0"/>
              <a:t>A carbon tax will raise prices—some estimate that the real cost of a gallon of gasoline is ~$12, if subsidies and other breaks are removed. This will destroy low-income households unless offset by dividends returned to citizens in economic need.</a:t>
            </a:r>
          </a:p>
          <a:p>
            <a:endParaRPr lang="en-US" sz="2800" dirty="0"/>
          </a:p>
          <a:p>
            <a:r>
              <a:rPr lang="en-US" sz="2800" dirty="0"/>
              <a:t>But how do we make real progress in fighting climate change when we keep helping Big Oil?</a:t>
            </a:r>
          </a:p>
          <a:p>
            <a:endParaRPr lang="en-US" sz="2800" dirty="0"/>
          </a:p>
        </p:txBody>
      </p:sp>
      <p:sp>
        <p:nvSpPr>
          <p:cNvPr id="4" name="Slide Number Placeholder 3"/>
          <p:cNvSpPr>
            <a:spLocks noGrp="1"/>
          </p:cNvSpPr>
          <p:nvPr>
            <p:ph type="sldNum" sz="quarter" idx="5"/>
          </p:nvPr>
        </p:nvSpPr>
        <p:spPr/>
        <p:txBody>
          <a:bodyPr/>
          <a:lstStyle/>
          <a:p>
            <a:fld id="{CC5DA344-5FA2-43F7-9D95-CA56C82B080A}" type="slidenum">
              <a:rPr lang="en-US" smtClean="0"/>
              <a:t>45</a:t>
            </a:fld>
            <a:endParaRPr lang="en-US"/>
          </a:p>
        </p:txBody>
      </p:sp>
    </p:spTree>
    <p:extLst>
      <p:ext uri="{BB962C8B-B14F-4D97-AF65-F5344CB8AC3E}">
        <p14:creationId xmlns:p14="http://schemas.microsoft.com/office/powerpoint/2010/main" val="1792925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This is a good time to step back and think happier thoughts. In the United States, the lion’s share of progress being made in fighting climate change has been the result of acts of Congress, and 2021 and 2022 each saw very significant acts passed and signed into law. </a:t>
            </a:r>
          </a:p>
          <a:p>
            <a:endParaRPr lang="en-US" sz="2800" dirty="0"/>
          </a:p>
          <a:p>
            <a:r>
              <a:rPr lang="en-US" sz="2800" dirty="0"/>
              <a:t>Elections matter.</a:t>
            </a:r>
          </a:p>
          <a:p>
            <a:endParaRPr lang="en-US" sz="2800" dirty="0"/>
          </a:p>
          <a:p>
            <a:r>
              <a:rPr lang="en-US" sz="2800" dirty="0"/>
              <a:t>The cost of renewable energy has been remarkable in its drop to where both wind and solar power are now less expensive to produce than fossil fuels. </a:t>
            </a:r>
          </a:p>
          <a:p>
            <a:endParaRPr lang="en-US" sz="2800" dirty="0"/>
          </a:p>
          <a:p>
            <a:r>
              <a:rPr lang="en-US" sz="2800" dirty="0"/>
              <a:t>In case anyone argues that this is the result of subsidies, please be aware that the United States, like most other countries, subsidizes fossil fuels both directly and indirectly. </a:t>
            </a:r>
          </a:p>
          <a:p>
            <a:endParaRPr lang="en-US" sz="2800" dirty="0"/>
          </a:p>
          <a:p>
            <a:r>
              <a:rPr lang="en-US" sz="2800" dirty="0"/>
              <a:t>For the US, this amounts to somewhere around $700 billion in direct and indirect subsidies in 2022, according to The International Monetary Fund. </a:t>
            </a:r>
          </a:p>
          <a:p>
            <a:endParaRPr lang="en-US" sz="2800" dirty="0"/>
          </a:p>
          <a:p>
            <a:r>
              <a:rPr lang="en-US" sz="2800" dirty="0"/>
              <a:t>Keep in mind that some of these subsidies have been in place from the start of the fossil fuel industry, and oil goes back nearly 150 years now.  </a:t>
            </a:r>
          </a:p>
          <a:p>
            <a:endParaRPr lang="en-US" sz="2800" dirty="0"/>
          </a:p>
          <a:p>
            <a:r>
              <a:rPr lang="en-US" sz="2800" dirty="0"/>
              <a:t>So, well, not entirely happy thoughts.</a:t>
            </a:r>
          </a:p>
          <a:p>
            <a:endParaRPr lang="en-US" sz="2800" dirty="0"/>
          </a:p>
        </p:txBody>
      </p:sp>
      <p:sp>
        <p:nvSpPr>
          <p:cNvPr id="4" name="Slide Number Placeholder 3"/>
          <p:cNvSpPr>
            <a:spLocks noGrp="1"/>
          </p:cNvSpPr>
          <p:nvPr>
            <p:ph type="sldNum" sz="quarter" idx="5"/>
          </p:nvPr>
        </p:nvSpPr>
        <p:spPr/>
        <p:txBody>
          <a:bodyPr/>
          <a:lstStyle/>
          <a:p>
            <a:fld id="{CC5DA344-5FA2-43F7-9D95-CA56C82B080A}" type="slidenum">
              <a:rPr lang="en-US" smtClean="0"/>
              <a:t>46</a:t>
            </a:fld>
            <a:endParaRPr lang="en-US"/>
          </a:p>
        </p:txBody>
      </p:sp>
    </p:spTree>
    <p:extLst>
      <p:ext uri="{BB962C8B-B14F-4D97-AF65-F5344CB8AC3E}">
        <p14:creationId xmlns:p14="http://schemas.microsoft.com/office/powerpoint/2010/main" val="41763471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Climate change is an enormous challenge and requires the world to transition to non-carbon energy sources as quickly as we can.</a:t>
            </a:r>
          </a:p>
          <a:p>
            <a:endParaRPr lang="en-US" sz="2800" dirty="0"/>
          </a:p>
          <a:p>
            <a:r>
              <a:rPr lang="en-US" sz="2800" dirty="0"/>
              <a:t>This is an unavoidably painful process.</a:t>
            </a:r>
          </a:p>
          <a:p>
            <a:endParaRPr lang="en-US" sz="2800" dirty="0"/>
          </a:p>
          <a:p>
            <a:r>
              <a:rPr lang="en-US" sz="2800" dirty="0"/>
              <a:t>You know what is even more painful?</a:t>
            </a:r>
          </a:p>
          <a:p>
            <a:endParaRPr lang="en-US" sz="2800" dirty="0"/>
          </a:p>
          <a:p>
            <a:r>
              <a:rPr lang="en-US" sz="2800" dirty="0"/>
              <a:t>Not doing anything.</a:t>
            </a:r>
          </a:p>
          <a:p>
            <a:endParaRPr lang="en-US" sz="2800" dirty="0"/>
          </a:p>
          <a:p>
            <a:r>
              <a:rPr lang="en-US" sz="2800" kern="1200" dirty="0">
                <a:solidFill>
                  <a:schemeClr val="tx2"/>
                </a:solidFill>
                <a:latin typeface="Abadi" panose="020B0604020104020204" pitchFamily="34" charset="0"/>
                <a:cs typeface="Aharoni" panose="020F0502020204030204" pitchFamily="2" charset="-79"/>
              </a:rPr>
              <a:t>It remains possible for us to move away from our modern condition as isolated, lonely, and despairing consumers and reclaim the mantle of consequential citizens of the </a:t>
            </a:r>
            <a:br>
              <a:rPr lang="en-US" sz="2800" kern="1200" dirty="0">
                <a:solidFill>
                  <a:schemeClr val="tx2"/>
                </a:solidFill>
                <a:latin typeface="Abadi" panose="020B0604020104020204" pitchFamily="34" charset="0"/>
                <a:cs typeface="Aharoni" panose="020F0502020204030204" pitchFamily="2" charset="-79"/>
              </a:rPr>
            </a:br>
            <a:r>
              <a:rPr lang="en-US" sz="2800" kern="1200" dirty="0">
                <a:solidFill>
                  <a:schemeClr val="tx2"/>
                </a:solidFill>
                <a:latin typeface="Abadi" panose="020B0604020104020204" pitchFamily="34" charset="0"/>
                <a:cs typeface="Aharoni" panose="020F0502020204030204" pitchFamily="2" charset="-79"/>
              </a:rPr>
              <a:t>United States and stewards of earth.</a:t>
            </a:r>
          </a:p>
          <a:p>
            <a:endParaRPr lang="en-US" sz="2800" kern="1200" dirty="0">
              <a:solidFill>
                <a:schemeClr val="tx2"/>
              </a:solidFill>
              <a:latin typeface="Abadi" panose="020B0604020104020204" pitchFamily="34" charset="0"/>
              <a:cs typeface="Aharoni" panose="020F0502020204030204" pitchFamily="2" charset="-79"/>
            </a:endParaRPr>
          </a:p>
          <a:p>
            <a:r>
              <a:rPr lang="en-US" sz="2800" kern="1200" dirty="0">
                <a:solidFill>
                  <a:schemeClr val="tx2"/>
                </a:solidFill>
                <a:latin typeface="Abadi" panose="020B0604020104020204" pitchFamily="34" charset="0"/>
                <a:cs typeface="Aharoni" panose="020F0502020204030204" pitchFamily="2" charset="-79"/>
              </a:rPr>
              <a:t>Vote!</a:t>
            </a:r>
            <a:br>
              <a:rPr lang="en-US" sz="2800" kern="1200" dirty="0">
                <a:solidFill>
                  <a:schemeClr val="tx2"/>
                </a:solidFill>
                <a:latin typeface="Abadi" panose="020B0604020104020204" pitchFamily="34" charset="0"/>
                <a:cs typeface="Aharoni" panose="020F0502020204030204" pitchFamily="2" charset="-79"/>
              </a:rPr>
            </a:br>
            <a:endParaRPr lang="en-US" sz="2800" dirty="0"/>
          </a:p>
          <a:p>
            <a:endParaRPr lang="en-US" sz="2800" dirty="0"/>
          </a:p>
          <a:p>
            <a:endParaRPr lang="en-US" sz="2800" dirty="0"/>
          </a:p>
        </p:txBody>
      </p:sp>
      <p:sp>
        <p:nvSpPr>
          <p:cNvPr id="4" name="Slide Number Placeholder 3"/>
          <p:cNvSpPr>
            <a:spLocks noGrp="1"/>
          </p:cNvSpPr>
          <p:nvPr>
            <p:ph type="sldNum" sz="quarter" idx="5"/>
          </p:nvPr>
        </p:nvSpPr>
        <p:spPr/>
        <p:txBody>
          <a:bodyPr/>
          <a:lstStyle/>
          <a:p>
            <a:fld id="{CC5DA344-5FA2-43F7-9D95-CA56C82B080A}" type="slidenum">
              <a:rPr lang="en-US" smtClean="0"/>
              <a:t>47</a:t>
            </a:fld>
            <a:endParaRPr lang="en-US"/>
          </a:p>
        </p:txBody>
      </p:sp>
    </p:spTree>
    <p:extLst>
      <p:ext uri="{BB962C8B-B14F-4D97-AF65-F5344CB8AC3E}">
        <p14:creationId xmlns:p14="http://schemas.microsoft.com/office/powerpoint/2010/main" val="1556441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a:p>
            <a:endParaRPr lang="en-US" sz="2800" dirty="0"/>
          </a:p>
          <a:p>
            <a:r>
              <a:rPr lang="en-US" sz="2800" dirty="0"/>
              <a:t>Page 2, start of last paragraph, through end of chapter. This reading is an excerpt of the first chapter, where the reader meets Cynthia Wainwright, a young fossil fuel divestiture activist in her first real  job. She’s on the way to a meeting near Mojave  with an investment group that is trying to balance the benefits of divestiture with a tempting new pipeline investment.</a:t>
            </a:r>
          </a:p>
          <a:p>
            <a:endParaRPr lang="en-US" sz="2800" dirty="0"/>
          </a:p>
          <a:p>
            <a:r>
              <a:rPr lang="en-US" sz="2800" dirty="0"/>
              <a:t>We start with her standing outside her rental car, admiring the desert, having stopped there because of a text from Joe, her boss and with whom she’s having a fling; the text asking her to meet him there…  </a:t>
            </a:r>
          </a:p>
          <a:p>
            <a:endParaRPr lang="en-US" sz="2800" dirty="0"/>
          </a:p>
          <a:p>
            <a:r>
              <a:rPr lang="en-US" sz="2800" dirty="0"/>
              <a:t>The referenced texts, as the reader learns, are sent not by Joe, but by someone with hacker access to their cell phones’ messaging app.</a:t>
            </a:r>
          </a:p>
          <a:p>
            <a:endParaRPr lang="en-US" sz="2800" dirty="0"/>
          </a:p>
          <a:p>
            <a:r>
              <a:rPr lang="en-US" sz="2800" dirty="0"/>
              <a:t>There’s reference to a childhood trauma—her father being shot by a policeman on a domestic abuse call to their house—and this trauma contributes to her struggling with a dissociative reaction now. </a:t>
            </a:r>
          </a:p>
        </p:txBody>
      </p:sp>
      <p:sp>
        <p:nvSpPr>
          <p:cNvPr id="4" name="Slide Number Placeholder 3"/>
          <p:cNvSpPr>
            <a:spLocks noGrp="1"/>
          </p:cNvSpPr>
          <p:nvPr>
            <p:ph type="sldNum" sz="quarter" idx="5"/>
          </p:nvPr>
        </p:nvSpPr>
        <p:spPr/>
        <p:txBody>
          <a:bodyPr/>
          <a:lstStyle/>
          <a:p>
            <a:fld id="{CC5DA344-5FA2-43F7-9D95-CA56C82B080A}" type="slidenum">
              <a:rPr lang="en-US" smtClean="0"/>
              <a:t>48</a:t>
            </a:fld>
            <a:endParaRPr lang="en-US"/>
          </a:p>
        </p:txBody>
      </p:sp>
    </p:spTree>
    <p:extLst>
      <p:ext uri="{BB962C8B-B14F-4D97-AF65-F5344CB8AC3E}">
        <p14:creationId xmlns:p14="http://schemas.microsoft.com/office/powerpoint/2010/main" val="23604930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a:p>
            <a:r>
              <a:rPr lang="en-US" sz="2800" dirty="0"/>
              <a:t>I love planning murders, it turns out. Dear Josephine starts with the first kill by William McPherson, a character going through an odd mid-life crisis.</a:t>
            </a:r>
          </a:p>
          <a:p>
            <a:endParaRPr lang="en-US" sz="2800" dirty="0"/>
          </a:p>
          <a:p>
            <a:r>
              <a:rPr lang="en-US" sz="2800" dirty="0"/>
              <a:t>This chapter opens the book.</a:t>
            </a:r>
          </a:p>
          <a:p>
            <a:endParaRPr lang="en-US" sz="2800" dirty="0"/>
          </a:p>
          <a:p>
            <a:endParaRPr lang="en-US" sz="2800" dirty="0"/>
          </a:p>
        </p:txBody>
      </p:sp>
      <p:sp>
        <p:nvSpPr>
          <p:cNvPr id="4" name="Slide Number Placeholder 3"/>
          <p:cNvSpPr>
            <a:spLocks noGrp="1"/>
          </p:cNvSpPr>
          <p:nvPr>
            <p:ph type="sldNum" sz="quarter" idx="5"/>
          </p:nvPr>
        </p:nvSpPr>
        <p:spPr/>
        <p:txBody>
          <a:bodyPr/>
          <a:lstStyle/>
          <a:p>
            <a:fld id="{CC5DA344-5FA2-43F7-9D95-CA56C82B080A}" type="slidenum">
              <a:rPr lang="en-US" smtClean="0"/>
              <a:t>49</a:t>
            </a:fld>
            <a:endParaRPr lang="en-US"/>
          </a:p>
        </p:txBody>
      </p:sp>
    </p:spTree>
    <p:extLst>
      <p:ext uri="{BB962C8B-B14F-4D97-AF65-F5344CB8AC3E}">
        <p14:creationId xmlns:p14="http://schemas.microsoft.com/office/powerpoint/2010/main" val="3615033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For those who believe climate fiction is only apocalyptic floods or a world turned into desert with armed gangs fighting over water or fuel or some other stark dystopia, you’ll be disappointed in The Steep Climes Quartet.</a:t>
            </a:r>
          </a:p>
          <a:p>
            <a:endParaRPr lang="en-US" sz="2800" dirty="0"/>
          </a:p>
          <a:p>
            <a:r>
              <a:rPr lang="en-US" sz="2800" dirty="0"/>
              <a:t>Although climate apocalypse is possible, it is hardly probable, especially looking at the Berkshires or pre-2100 A.D., although I’d advise against purchasing beachfront property for the long term.</a:t>
            </a:r>
          </a:p>
          <a:p>
            <a:endParaRPr lang="en-US" sz="2800" dirty="0"/>
          </a:p>
          <a:p>
            <a:r>
              <a:rPr lang="en-US" sz="2800" i="0" cap="none" dirty="0">
                <a:solidFill>
                  <a:schemeClr val="tx2"/>
                </a:solidFill>
                <a:latin typeface="Abadi" panose="020B0604020104020204" pitchFamily="34" charset="0"/>
                <a:cs typeface="Aharoni" panose="020F0502020204030204" pitchFamily="2" charset="-79"/>
              </a:rPr>
              <a:t>The series follows several Berkshire residents through the effects of climate change across the span of nearly three decades, and it is not Mad Max, but it is a time of growing costs, expanding unpleasant weather events, sustained societal struggle, and ever more crucially citizen responsibility.</a:t>
            </a:r>
          </a:p>
          <a:p>
            <a:endParaRPr lang="en-US" sz="2800" i="0" cap="none" dirty="0">
              <a:solidFill>
                <a:schemeClr val="tx2"/>
              </a:solidFill>
              <a:latin typeface="Abadi" panose="020B0604020104020204" pitchFamily="34" charset="0"/>
              <a:cs typeface="Aharoni" panose="020F0502020204030204" pitchFamily="2" charset="-79"/>
            </a:endParaRPr>
          </a:p>
          <a:p>
            <a:r>
              <a:rPr lang="en-US" sz="2800" i="0" cap="none" dirty="0">
                <a:solidFill>
                  <a:schemeClr val="tx2"/>
                </a:solidFill>
                <a:latin typeface="Abadi" panose="020B0604020104020204" pitchFamily="34" charset="0"/>
                <a:cs typeface="Aharoni" panose="020F0502020204030204" pitchFamily="2" charset="-79"/>
              </a:rPr>
              <a:t>Most of what we experience of climate change is in the news, in the background, and in political battles.  And, of course, Big Oil’s ongoing efforts to confuse people about climate change.</a:t>
            </a:r>
          </a:p>
          <a:p>
            <a:endParaRPr lang="en-US" sz="2800" i="0" cap="none" dirty="0">
              <a:solidFill>
                <a:schemeClr val="tx2"/>
              </a:solidFill>
              <a:latin typeface="Abadi" panose="020B0604020104020204" pitchFamily="34" charset="0"/>
              <a:cs typeface="Aharoni" panose="020F0502020204030204" pitchFamily="2" charset="-79"/>
            </a:endParaRPr>
          </a:p>
          <a:p>
            <a:r>
              <a:rPr lang="en-US" sz="2800" dirty="0"/>
              <a:t>How do I know this? Because we see all these developments in our daily lives already. Science tells us our current conditions will continue to worsen. When it comes to the human race, it is an easy enough bet that we’ll take a lot of time to comes to terms with the challenges in front of us and the implementing solutions will be clumsy and imbued with conflict.</a:t>
            </a:r>
          </a:p>
        </p:txBody>
      </p:sp>
      <p:sp>
        <p:nvSpPr>
          <p:cNvPr id="4" name="Slide Number Placeholder 3"/>
          <p:cNvSpPr>
            <a:spLocks noGrp="1"/>
          </p:cNvSpPr>
          <p:nvPr>
            <p:ph type="sldNum" sz="quarter" idx="5"/>
          </p:nvPr>
        </p:nvSpPr>
        <p:spPr/>
        <p:txBody>
          <a:bodyPr/>
          <a:lstStyle/>
          <a:p>
            <a:fld id="{CC5DA344-5FA2-43F7-9D95-CA56C82B080A}" type="slidenum">
              <a:rPr lang="en-US" smtClean="0"/>
              <a:t>5</a:t>
            </a:fld>
            <a:endParaRPr lang="en-US"/>
          </a:p>
        </p:txBody>
      </p:sp>
    </p:spTree>
    <p:extLst>
      <p:ext uri="{BB962C8B-B14F-4D97-AF65-F5344CB8AC3E}">
        <p14:creationId xmlns:p14="http://schemas.microsoft.com/office/powerpoint/2010/main" val="39671864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Sign up for notification about book news, such s hen Dear Josephine goes on pre-order, which will be sometime this fall, but later fall.</a:t>
            </a:r>
          </a:p>
        </p:txBody>
      </p:sp>
      <p:sp>
        <p:nvSpPr>
          <p:cNvPr id="4" name="Slide Number Placeholder 3"/>
          <p:cNvSpPr>
            <a:spLocks noGrp="1"/>
          </p:cNvSpPr>
          <p:nvPr>
            <p:ph type="sldNum" sz="quarter" idx="5"/>
          </p:nvPr>
        </p:nvSpPr>
        <p:spPr/>
        <p:txBody>
          <a:bodyPr/>
          <a:lstStyle/>
          <a:p>
            <a:fld id="{CC5DA344-5FA2-43F7-9D95-CA56C82B080A}" type="slidenum">
              <a:rPr lang="en-US" smtClean="0"/>
              <a:t>50</a:t>
            </a:fld>
            <a:endParaRPr lang="en-US"/>
          </a:p>
        </p:txBody>
      </p:sp>
    </p:spTree>
    <p:extLst>
      <p:ext uri="{BB962C8B-B14F-4D97-AF65-F5344CB8AC3E}">
        <p14:creationId xmlns:p14="http://schemas.microsoft.com/office/powerpoint/2010/main" val="170426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A quick overview of The Steep Climes Quartet.</a:t>
            </a:r>
          </a:p>
          <a:p>
            <a:endParaRPr lang="en-US" sz="2800" dirty="0"/>
          </a:p>
          <a:p>
            <a:r>
              <a:rPr lang="en-US" sz="2800" i="0" kern="1200" cap="all" baseline="0" dirty="0">
                <a:solidFill>
                  <a:schemeClr val="tx2"/>
                </a:solidFill>
                <a:latin typeface="Abadi" panose="020B0604020104020204" pitchFamily="34" charset="0"/>
                <a:cs typeface="Aharoni" panose="020F0502020204030204" pitchFamily="2" charset="-79"/>
              </a:rPr>
              <a:t>L</a:t>
            </a:r>
            <a:r>
              <a:rPr lang="en-US" sz="2800" i="0" cap="none" dirty="0">
                <a:solidFill>
                  <a:schemeClr val="tx2"/>
                </a:solidFill>
                <a:latin typeface="Abadi" panose="020B0604020104020204" pitchFamily="34" charset="0"/>
                <a:cs typeface="Aharoni" panose="020F0502020204030204" pitchFamily="2" charset="-79"/>
              </a:rPr>
              <a:t>iterary climate fiction thriller series that follows several Berkshire residents through the effects of climate change across the span of nearly three decades</a:t>
            </a:r>
            <a:endParaRPr lang="en-US" sz="2800" dirty="0"/>
          </a:p>
          <a:p>
            <a:endParaRPr lang="en-US" sz="2800" dirty="0"/>
          </a:p>
          <a:p>
            <a:r>
              <a:rPr lang="en-US" sz="2800" cap="none" dirty="0">
                <a:solidFill>
                  <a:schemeClr val="tx2"/>
                </a:solidFill>
                <a:latin typeface="Abadi" panose="020B0604020104020204" pitchFamily="34" charset="0"/>
                <a:cs typeface="Aharoni" panose="020F0502020204030204" pitchFamily="2" charset="-79"/>
              </a:rPr>
              <a:t>Kill Well</a:t>
            </a:r>
            <a:r>
              <a:rPr lang="en-US" sz="2800" i="0" cap="none" dirty="0">
                <a:solidFill>
                  <a:schemeClr val="tx2"/>
                </a:solidFill>
                <a:latin typeface="Abadi" panose="020B0604020104020204" pitchFamily="34" charset="0"/>
                <a:cs typeface="Aharoni" panose="020F0502020204030204" pitchFamily="2" charset="-79"/>
              </a:rPr>
              <a:t>, published in Fall 2023, begins in 2026</a:t>
            </a:r>
            <a:br>
              <a:rPr lang="en-US" sz="2800" i="0" cap="none" dirty="0">
                <a:solidFill>
                  <a:schemeClr val="tx2"/>
                </a:solidFill>
                <a:latin typeface="Abadi" panose="020B0604020104020204" pitchFamily="34" charset="0"/>
                <a:cs typeface="Aharoni" panose="020F0502020204030204" pitchFamily="2" charset="-79"/>
              </a:rPr>
            </a:br>
            <a:br>
              <a:rPr lang="en-US" sz="2800" i="0" cap="none" dirty="0">
                <a:solidFill>
                  <a:schemeClr val="tx2"/>
                </a:solidFill>
                <a:latin typeface="Abadi" panose="020B0604020104020204" pitchFamily="34" charset="0"/>
                <a:cs typeface="Aharoni" panose="020F0502020204030204" pitchFamily="2" charset="-79"/>
              </a:rPr>
            </a:br>
            <a:r>
              <a:rPr lang="en-US" sz="2800" cap="none" dirty="0">
                <a:solidFill>
                  <a:schemeClr val="tx2"/>
                </a:solidFill>
                <a:latin typeface="Abadi" panose="020B0604020104020204" pitchFamily="34" charset="0"/>
                <a:cs typeface="Aharoni" panose="020F0502020204030204" pitchFamily="2" charset="-79"/>
              </a:rPr>
              <a:t>Dear Josephine</a:t>
            </a:r>
            <a:r>
              <a:rPr lang="en-US" sz="2800" i="0" cap="none" dirty="0">
                <a:solidFill>
                  <a:schemeClr val="tx2"/>
                </a:solidFill>
                <a:latin typeface="Abadi" panose="020B0604020104020204" pitchFamily="34" charset="0"/>
                <a:cs typeface="Aharoni" panose="020F0502020204030204" pitchFamily="2" charset="-79"/>
              </a:rPr>
              <a:t>, publishing Spring 2024, takes place in 2029</a:t>
            </a:r>
            <a:br>
              <a:rPr lang="en-US" sz="2800" i="0" cap="none" dirty="0">
                <a:solidFill>
                  <a:schemeClr val="tx2"/>
                </a:solidFill>
                <a:latin typeface="Abadi" panose="020B0604020104020204" pitchFamily="34" charset="0"/>
                <a:cs typeface="Aharoni" panose="020F0502020204030204" pitchFamily="2" charset="-79"/>
              </a:rPr>
            </a:br>
            <a:br>
              <a:rPr lang="en-US" sz="2800" i="0" cap="none" dirty="0">
                <a:solidFill>
                  <a:schemeClr val="tx2"/>
                </a:solidFill>
                <a:latin typeface="Abadi" panose="020B0604020104020204" pitchFamily="34" charset="0"/>
                <a:cs typeface="Aharoni" panose="020F0502020204030204" pitchFamily="2" charset="-79"/>
              </a:rPr>
            </a:br>
            <a:r>
              <a:rPr lang="en-US" sz="2800" cap="none" dirty="0">
                <a:solidFill>
                  <a:schemeClr val="tx2"/>
                </a:solidFill>
                <a:latin typeface="Abadi" panose="020B0604020104020204" pitchFamily="34" charset="0"/>
                <a:cs typeface="Aharoni" panose="020F0502020204030204" pitchFamily="2" charset="-79"/>
              </a:rPr>
              <a:t>Over Brooklyn Hills</a:t>
            </a:r>
            <a:r>
              <a:rPr lang="en-US" sz="2800" i="0" cap="none" dirty="0">
                <a:solidFill>
                  <a:schemeClr val="tx2"/>
                </a:solidFill>
                <a:latin typeface="Abadi" panose="020B0604020104020204" pitchFamily="34" charset="0"/>
                <a:cs typeface="Aharoni" panose="020F0502020204030204" pitchFamily="2" charset="-79"/>
              </a:rPr>
              <a:t> takes place in 2035</a:t>
            </a:r>
            <a:br>
              <a:rPr lang="en-US" sz="2800" i="0" cap="none" dirty="0">
                <a:solidFill>
                  <a:schemeClr val="tx2"/>
                </a:solidFill>
                <a:latin typeface="Abadi" panose="020B0604020104020204" pitchFamily="34" charset="0"/>
                <a:cs typeface="Aharoni" panose="020F0502020204030204" pitchFamily="2" charset="-79"/>
              </a:rPr>
            </a:br>
            <a:br>
              <a:rPr lang="en-US" sz="2800" i="0" cap="none" dirty="0">
                <a:solidFill>
                  <a:schemeClr val="tx2"/>
                </a:solidFill>
                <a:latin typeface="Abadi" panose="020B0604020104020204" pitchFamily="34" charset="0"/>
                <a:cs typeface="Aharoni" panose="020F0502020204030204" pitchFamily="2" charset="-79"/>
              </a:rPr>
            </a:br>
            <a:r>
              <a:rPr lang="en-US" sz="2800" cap="none" dirty="0">
                <a:solidFill>
                  <a:schemeClr val="tx2"/>
                </a:solidFill>
                <a:latin typeface="Abadi" panose="020B0604020104020204" pitchFamily="34" charset="0"/>
                <a:cs typeface="Aharoni" panose="020F0502020204030204" pitchFamily="2" charset="-79"/>
              </a:rPr>
              <a:t>Farm to Me </a:t>
            </a:r>
            <a:r>
              <a:rPr lang="en-US" sz="2800" i="0" cap="none" dirty="0">
                <a:solidFill>
                  <a:schemeClr val="tx2"/>
                </a:solidFill>
                <a:latin typeface="Abadi" panose="020B0604020104020204" pitchFamily="34" charset="0"/>
                <a:cs typeface="Aharoni" panose="020F0502020204030204" pitchFamily="2" charset="-79"/>
              </a:rPr>
              <a:t>takes place in 2047</a:t>
            </a:r>
            <a:endParaRPr lang="en-US" sz="2800" dirty="0"/>
          </a:p>
          <a:p>
            <a:endParaRPr lang="en-US" sz="2800" dirty="0"/>
          </a:p>
        </p:txBody>
      </p:sp>
      <p:sp>
        <p:nvSpPr>
          <p:cNvPr id="4" name="Slide Number Placeholder 3"/>
          <p:cNvSpPr>
            <a:spLocks noGrp="1"/>
          </p:cNvSpPr>
          <p:nvPr>
            <p:ph type="sldNum" sz="quarter" idx="5"/>
          </p:nvPr>
        </p:nvSpPr>
        <p:spPr/>
        <p:txBody>
          <a:bodyPr/>
          <a:lstStyle/>
          <a:p>
            <a:fld id="{CC5DA344-5FA2-43F7-9D95-CA56C82B080A}" type="slidenum">
              <a:rPr lang="en-US" smtClean="0"/>
              <a:t>6</a:t>
            </a:fld>
            <a:endParaRPr lang="en-US"/>
          </a:p>
        </p:txBody>
      </p:sp>
    </p:spTree>
    <p:extLst>
      <p:ext uri="{BB962C8B-B14F-4D97-AF65-F5344CB8AC3E}">
        <p14:creationId xmlns:p14="http://schemas.microsoft.com/office/powerpoint/2010/main" val="2786159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The most important </a:t>
            </a:r>
            <a:r>
              <a:rPr lang="en-US" sz="2800"/>
              <a:t>note in </a:t>
            </a:r>
            <a:r>
              <a:rPr lang="en-US" sz="2800" dirty="0"/>
              <a:t>my long-term and in-depth study of climate change is that the science and understanding of climate change remains fluid, and since I’m neither omniscient nor clairvoyant, the best I can do is write reasonable scenarios across the series. </a:t>
            </a:r>
          </a:p>
          <a:p>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Not only did I have to learn about climate change, but I had to apply this understanding across almost three decades represented within the series.</a:t>
            </a:r>
          </a:p>
          <a:p>
            <a:endParaRPr lang="en-US" sz="2800" dirty="0"/>
          </a:p>
          <a:p>
            <a:r>
              <a:rPr lang="en-US" sz="2800" dirty="0"/>
              <a:t>One item of confidence I hold is that man’s greenhouse gas contributions over the last hundred-plus years is contributing to global warming, just like what the largest consensus of scientists conclude.  </a:t>
            </a:r>
          </a:p>
        </p:txBody>
      </p:sp>
      <p:sp>
        <p:nvSpPr>
          <p:cNvPr id="4" name="Slide Number Placeholder 3"/>
          <p:cNvSpPr>
            <a:spLocks noGrp="1"/>
          </p:cNvSpPr>
          <p:nvPr>
            <p:ph type="sldNum" sz="quarter" idx="5"/>
          </p:nvPr>
        </p:nvSpPr>
        <p:spPr/>
        <p:txBody>
          <a:bodyPr/>
          <a:lstStyle/>
          <a:p>
            <a:fld id="{CC5DA344-5FA2-43F7-9D95-CA56C82B080A}" type="slidenum">
              <a:rPr lang="en-US" smtClean="0"/>
              <a:t>7</a:t>
            </a:fld>
            <a:endParaRPr lang="en-US"/>
          </a:p>
        </p:txBody>
      </p:sp>
    </p:spTree>
    <p:extLst>
      <p:ext uri="{BB962C8B-B14F-4D97-AF65-F5344CB8AC3E}">
        <p14:creationId xmlns:p14="http://schemas.microsoft.com/office/powerpoint/2010/main" val="314707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Well, I decided to leave this slide in, because it reenforces a big theme of the series, which is that politics matters for climate progress. The slide was first added post-Biden/Trump debate that held my attention for the several weeks that followed.  </a:t>
            </a:r>
          </a:p>
          <a:p>
            <a:endParaRPr lang="en-US" sz="2800" dirty="0"/>
          </a:p>
          <a:p>
            <a:r>
              <a:rPr lang="en-US" sz="2800" dirty="0"/>
              <a:t>If Trump were to win the 2024 election, the books in the series—and especially the first two books, taking place in 2026 and 2029, respectively—would have to slant much darker and require, therefore, revision (and, for </a:t>
            </a:r>
            <a:r>
              <a:rPr lang="en-US" sz="2800" i="1" dirty="0"/>
              <a:t>Kill Well</a:t>
            </a:r>
            <a:r>
              <a:rPr lang="en-US" sz="2800" dirty="0"/>
              <a:t>, a new edition).</a:t>
            </a:r>
          </a:p>
          <a:p>
            <a:endParaRPr lang="en-US" sz="2800" dirty="0"/>
          </a:p>
          <a:p>
            <a:r>
              <a:rPr lang="en-US" sz="2800" dirty="0"/>
              <a:t>I’m starting to calm down now that the election circumstances have shifted with Harris the nominee, but I’ll probably stick with the November pause.</a:t>
            </a:r>
          </a:p>
          <a:p>
            <a:endParaRPr lang="en-US" sz="2800" dirty="0"/>
          </a:p>
          <a:p>
            <a:r>
              <a:rPr lang="en-US" sz="2800" dirty="0"/>
              <a:t>It is important for the first books—as near-future—are seen by readers as reflecting as realistically as possible the world of the reader.</a:t>
            </a:r>
          </a:p>
          <a:p>
            <a:endParaRPr lang="en-US" sz="2800" dirty="0"/>
          </a:p>
          <a:p>
            <a:r>
              <a:rPr lang="en-US" sz="2800" dirty="0"/>
              <a:t> </a:t>
            </a:r>
          </a:p>
        </p:txBody>
      </p:sp>
      <p:sp>
        <p:nvSpPr>
          <p:cNvPr id="4" name="Slide Number Placeholder 3"/>
          <p:cNvSpPr>
            <a:spLocks noGrp="1"/>
          </p:cNvSpPr>
          <p:nvPr>
            <p:ph type="sldNum" sz="quarter" idx="5"/>
          </p:nvPr>
        </p:nvSpPr>
        <p:spPr/>
        <p:txBody>
          <a:bodyPr/>
          <a:lstStyle/>
          <a:p>
            <a:fld id="{CC5DA344-5FA2-43F7-9D95-CA56C82B080A}" type="slidenum">
              <a:rPr lang="en-US" smtClean="0"/>
              <a:t>8</a:t>
            </a:fld>
            <a:endParaRPr lang="en-US"/>
          </a:p>
        </p:txBody>
      </p:sp>
    </p:spTree>
    <p:extLst>
      <p:ext uri="{BB962C8B-B14F-4D97-AF65-F5344CB8AC3E}">
        <p14:creationId xmlns:p14="http://schemas.microsoft.com/office/powerpoint/2010/main" val="1277298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i="0" cap="none" dirty="0">
                <a:solidFill>
                  <a:schemeClr val="tx2"/>
                </a:solidFill>
                <a:latin typeface="Abadi" panose="020B0604020104020204" pitchFamily="34" charset="0"/>
                <a:cs typeface="Aharoni" panose="020F0502020204030204" pitchFamily="2" charset="-79"/>
              </a:rPr>
              <a:t>Entertain while informing the probable future of climate change  for the Berkshires—and, by extension—the world</a:t>
            </a:r>
            <a:br>
              <a:rPr lang="en-US" sz="2800" i="0" cap="none" dirty="0">
                <a:solidFill>
                  <a:schemeClr val="tx2"/>
                </a:solidFill>
                <a:latin typeface="Abadi" panose="020B0604020104020204" pitchFamily="34" charset="0"/>
                <a:cs typeface="Aharoni" panose="020F0502020204030204" pitchFamily="2" charset="-79"/>
              </a:rPr>
            </a:br>
            <a:br>
              <a:rPr lang="en-US" sz="2800" i="0" cap="none" dirty="0">
                <a:solidFill>
                  <a:schemeClr val="tx2"/>
                </a:solidFill>
                <a:latin typeface="Abadi" panose="020B0604020104020204" pitchFamily="34" charset="0"/>
                <a:cs typeface="Aharoni" panose="020F0502020204030204" pitchFamily="2" charset="-79"/>
              </a:rPr>
            </a:br>
            <a:br>
              <a:rPr lang="en-US" sz="2800" i="0" cap="none" dirty="0">
                <a:solidFill>
                  <a:schemeClr val="tx2"/>
                </a:solidFill>
                <a:latin typeface="Abadi" panose="020B0604020104020204" pitchFamily="34" charset="0"/>
                <a:cs typeface="Aharoni" panose="020F0502020204030204" pitchFamily="2" charset="-79"/>
              </a:rPr>
            </a:br>
            <a:endParaRPr lang="en-US" sz="2800" dirty="0"/>
          </a:p>
        </p:txBody>
      </p:sp>
      <p:sp>
        <p:nvSpPr>
          <p:cNvPr id="4" name="Slide Number Placeholder 3"/>
          <p:cNvSpPr>
            <a:spLocks noGrp="1"/>
          </p:cNvSpPr>
          <p:nvPr>
            <p:ph type="sldNum" sz="quarter" idx="5"/>
          </p:nvPr>
        </p:nvSpPr>
        <p:spPr/>
        <p:txBody>
          <a:bodyPr/>
          <a:lstStyle/>
          <a:p>
            <a:fld id="{CC5DA344-5FA2-43F7-9D95-CA56C82B080A}" type="slidenum">
              <a:rPr lang="en-US" smtClean="0"/>
              <a:t>9</a:t>
            </a:fld>
            <a:endParaRPr lang="en-US"/>
          </a:p>
        </p:txBody>
      </p:sp>
    </p:spTree>
    <p:extLst>
      <p:ext uri="{BB962C8B-B14F-4D97-AF65-F5344CB8AC3E}">
        <p14:creationId xmlns:p14="http://schemas.microsoft.com/office/powerpoint/2010/main" val="3769167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3/8/2025</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41156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3/8/2025</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6189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3/8/2025</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722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100724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3/8/2025</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6789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3/8/2025</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356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3/8/2025</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081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3/8/2025</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772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3/8/2025</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498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3/8/2025</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628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3/8/2025</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199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3/8/2025</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7966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3/8/2025</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5560651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hurricane&#10;&#10;Description automatically generated">
            <a:extLst>
              <a:ext uri="{FF2B5EF4-FFF2-40B4-BE49-F238E27FC236}">
                <a16:creationId xmlns:a16="http://schemas.microsoft.com/office/drawing/2014/main" id="{EC5B1652-07B1-D7DF-5D49-85D75F1CF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3" y="65697"/>
            <a:ext cx="3307593" cy="6858000"/>
          </a:xfrm>
          <a:prstGeom prst="rect">
            <a:avLst/>
          </a:prstGeom>
        </p:spPr>
      </p:pic>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381910" y="356106"/>
            <a:ext cx="6628899" cy="1616796"/>
          </a:xfrm>
        </p:spPr>
        <p:txBody>
          <a:bodyPr vert="horz" lIns="91440" tIns="45720" rIns="91440" bIns="45720" rtlCol="0" anchor="t">
            <a:normAutofit fontScale="90000"/>
          </a:bodyPr>
          <a:lstStyle/>
          <a:p>
            <a:r>
              <a:rPr lang="en-US" i="1" kern="1200" cap="all" baseline="0" dirty="0">
                <a:solidFill>
                  <a:schemeClr val="tx2"/>
                </a:solidFill>
                <a:latin typeface="Abadi" panose="020B0604020104020204" pitchFamily="34" charset="0"/>
                <a:cs typeface="Aharoni" panose="020F0502020204030204" pitchFamily="2" charset="-79"/>
              </a:rPr>
              <a:t>The Future of Climate Change in The Berkshires</a:t>
            </a:r>
            <a:br>
              <a:rPr lang="en-US" sz="4800" i="1" kern="1200" cap="all" baseline="0" dirty="0">
                <a:solidFill>
                  <a:schemeClr val="tx2"/>
                </a:solidFill>
                <a:latin typeface="Abadi" panose="020B0604020104020204" pitchFamily="34" charset="0"/>
                <a:cs typeface="Aharoni" panose="020F0502020204030204" pitchFamily="2" charset="-79"/>
              </a:rPr>
            </a:br>
            <a:br>
              <a:rPr lang="en-US" sz="4800" dirty="0">
                <a:solidFill>
                  <a:schemeClr val="tx2"/>
                </a:solidFill>
                <a:latin typeface="Abadi" panose="020B0604020104020204" pitchFamily="34" charset="0"/>
                <a:cs typeface="Aharoni" panose="020F0502020204030204" pitchFamily="2" charset="-79"/>
              </a:rPr>
            </a:br>
            <a:endParaRPr lang="en-US" sz="2700" i="1" kern="1200" cap="all" baseline="0" dirty="0">
              <a:solidFill>
                <a:schemeClr val="tx2"/>
              </a:solidFill>
              <a:latin typeface="Abadi" panose="020B0604020104020204" pitchFamily="34" charset="0"/>
              <a:cs typeface="Aharoni" panose="020F0502020204030204" pitchFamily="2" charset="-79"/>
            </a:endParaRPr>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19632" t="-1" r="1894" b="-1"/>
          <a:stretch/>
        </p:blipFill>
        <p:spPr>
          <a:xfrm>
            <a:off x="9231035" y="-42986"/>
            <a:ext cx="2949346" cy="6896224"/>
          </a:xfrm>
          <a:custGeom>
            <a:avLst/>
            <a:gdLst/>
            <a:ahLst/>
            <a:cxnLst/>
            <a:rect l="l" t="t" r="r" b="b"/>
            <a:pathLst>
              <a:path w="3541857" h="6886079">
                <a:moveTo>
                  <a:pt x="1248072" y="0"/>
                </a:moveTo>
                <a:lnTo>
                  <a:pt x="3541857" y="0"/>
                </a:lnTo>
                <a:lnTo>
                  <a:pt x="3541857" y="6886079"/>
                </a:lnTo>
                <a:lnTo>
                  <a:pt x="0" y="6864521"/>
                </a:lnTo>
                <a:close/>
              </a:path>
            </a:pathLst>
          </a:cu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AI-generated content may be incorrect.">
            <a:extLst>
              <a:ext uri="{FF2B5EF4-FFF2-40B4-BE49-F238E27FC236}">
                <a16:creationId xmlns:a16="http://schemas.microsoft.com/office/drawing/2014/main" id="{97CAF7F4-3316-87E6-3136-EE436CE232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1441" y="5434264"/>
            <a:ext cx="2070100" cy="762000"/>
          </a:xfrm>
          <a:prstGeom prst="rect">
            <a:avLst/>
          </a:prstGeom>
        </p:spPr>
      </p:pic>
      <p:sp>
        <p:nvSpPr>
          <p:cNvPr id="4" name="Title 8">
            <a:extLst>
              <a:ext uri="{FF2B5EF4-FFF2-40B4-BE49-F238E27FC236}">
                <a16:creationId xmlns:a16="http://schemas.microsoft.com/office/drawing/2014/main" id="{723EE4D2-FBCD-9203-28DF-15223A6ECF25}"/>
              </a:ext>
            </a:extLst>
          </p:cNvPr>
          <p:cNvSpPr txBox="1">
            <a:spLocks/>
          </p:cNvSpPr>
          <p:nvPr/>
        </p:nvSpPr>
        <p:spPr>
          <a:xfrm>
            <a:off x="2653325" y="1946116"/>
            <a:ext cx="6628899" cy="3550788"/>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i="1" kern="1200" cap="all" baseline="0">
                <a:solidFill>
                  <a:schemeClr val="accent1"/>
                </a:solidFill>
                <a:latin typeface="+mj-lt"/>
                <a:ea typeface="+mj-ea"/>
                <a:cs typeface="+mj-cs"/>
              </a:defRPr>
            </a:lvl1pPr>
          </a:lstStyle>
          <a:p>
            <a:pPr algn="ctr"/>
            <a:r>
              <a:rPr lang="en-US" sz="3300" i="0" cap="none" dirty="0">
                <a:solidFill>
                  <a:schemeClr val="tx2"/>
                </a:solidFill>
                <a:latin typeface="Abadi" panose="020B0604020104020204" pitchFamily="34" charset="0"/>
                <a:cs typeface="Aharoni" panose="020F0502020204030204" pitchFamily="2" charset="-79"/>
              </a:rPr>
              <a:t>David Guenette</a:t>
            </a:r>
          </a:p>
          <a:p>
            <a:pPr algn="ctr"/>
            <a:endParaRPr lang="en-US" sz="3300" i="0" cap="none" dirty="0">
              <a:solidFill>
                <a:schemeClr val="tx2"/>
              </a:solidFill>
              <a:latin typeface="Abadi" panose="020B0604020104020204" pitchFamily="34" charset="0"/>
              <a:cs typeface="Aharoni" panose="020F0502020204030204" pitchFamily="2" charset="-79"/>
            </a:endParaRPr>
          </a:p>
          <a:p>
            <a:endParaRPr lang="en-US" sz="2800" i="0" dirty="0">
              <a:solidFill>
                <a:schemeClr val="tx2"/>
              </a:solidFill>
              <a:latin typeface="Abadi" panose="020B0604020104020204" pitchFamily="34" charset="0"/>
              <a:cs typeface="Aharoni" panose="020F0502020204030204" pitchFamily="2" charset="-79"/>
            </a:endParaRPr>
          </a:p>
          <a:p>
            <a:r>
              <a:rPr lang="en-US" sz="2800" i="0" cap="none" dirty="0">
                <a:solidFill>
                  <a:schemeClr val="tx2"/>
                </a:solidFill>
                <a:latin typeface="Abadi" panose="020B0604020104020204" pitchFamily="34" charset="0"/>
                <a:cs typeface="Aharoni" panose="020F0502020204030204" pitchFamily="2" charset="-79"/>
              </a:rPr>
              <a:t>Griswold Memorial Library, April 19, 2025</a:t>
            </a:r>
          </a:p>
          <a:p>
            <a:endParaRPr lang="en-US" sz="2800" i="0" cap="none" dirty="0">
              <a:solidFill>
                <a:schemeClr val="tx2"/>
              </a:solidFill>
              <a:latin typeface="Abadi" panose="020B0604020104020204" pitchFamily="34" charset="0"/>
              <a:cs typeface="Aharoni" panose="020F0502020204030204" pitchFamily="2" charset="-79"/>
            </a:endParaRPr>
          </a:p>
          <a:p>
            <a:r>
              <a:rPr lang="en-US" sz="2800" i="0" cap="none" dirty="0">
                <a:solidFill>
                  <a:schemeClr val="tx2"/>
                </a:solidFill>
                <a:latin typeface="Abadi" panose="020B0604020104020204" pitchFamily="34" charset="0"/>
                <a:cs typeface="Aharoni" panose="020F0502020204030204" pitchFamily="2" charset="-79"/>
              </a:rPr>
              <a:t>This presentation is through the support of Town of Colrain Cultural Council and Mass Cultural Council</a:t>
            </a:r>
          </a:p>
        </p:txBody>
      </p:sp>
    </p:spTree>
    <p:extLst>
      <p:ext uri="{BB962C8B-B14F-4D97-AF65-F5344CB8AC3E}">
        <p14:creationId xmlns:p14="http://schemas.microsoft.com/office/powerpoint/2010/main" val="30789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171515"/>
            <a:ext cx="4655864"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6276567" cy="5475157"/>
          </a:xfrm>
        </p:spPr>
        <p:txBody>
          <a:bodyPr vert="horz" lIns="91440" tIns="45720" rIns="91440" bIns="45720" rtlCol="0" anchor="t">
            <a:normAutofit/>
          </a:bodyPr>
          <a:lstStyle/>
          <a:p>
            <a:r>
              <a:rPr lang="en-US" sz="3600" cap="none" dirty="0">
                <a:solidFill>
                  <a:schemeClr val="tx2"/>
                </a:solidFill>
                <a:latin typeface="Abadi" panose="020B0604020104020204" pitchFamily="34" charset="0"/>
                <a:cs typeface="Aharoni" panose="020F0502020204030204" pitchFamily="2" charset="-79"/>
              </a:rPr>
              <a:t>THE STEEP CLIMES QUARTET’S GOAL #2 </a:t>
            </a:r>
            <a:br>
              <a:rPr lang="en-US" dirty="0">
                <a:solidFill>
                  <a:schemeClr val="tx2"/>
                </a:solidFill>
                <a:latin typeface="Abadi" panose="020B0604020104020204" pitchFamily="34" charset="0"/>
                <a:cs typeface="Aharoni" panose="020F0502020204030204" pitchFamily="2" charset="-79"/>
              </a:rPr>
            </a:br>
            <a:br>
              <a:rPr lang="en-US" sz="3200" dirty="0">
                <a:solidFill>
                  <a:schemeClr val="tx2"/>
                </a:solidFill>
                <a:latin typeface="Abadi" panose="020B0604020104020204" pitchFamily="34" charset="0"/>
                <a:cs typeface="Aharoni" panose="020F0502020204030204" pitchFamily="2" charset="-79"/>
              </a:rPr>
            </a:br>
            <a:r>
              <a:rPr lang="en-US" sz="3200" i="0" cap="none" dirty="0">
                <a:solidFill>
                  <a:schemeClr val="tx2"/>
                </a:solidFill>
                <a:latin typeface="Abadi" panose="020B0604020104020204" pitchFamily="34" charset="0"/>
                <a:cs typeface="Aharoni" panose="020F0502020204030204" pitchFamily="2" charset="-79"/>
              </a:rPr>
              <a:t>Explore characters’ challenges with climate change and how climate change’s consequences affect the characters’ lives and elicit positive and negative reactions</a:t>
            </a:r>
            <a:br>
              <a:rPr lang="en-US" sz="3200" i="0" cap="none" dirty="0">
                <a:solidFill>
                  <a:schemeClr val="tx2"/>
                </a:solidFill>
                <a:latin typeface="Abadi" panose="020B0604020104020204" pitchFamily="34" charset="0"/>
                <a:cs typeface="Aharoni" panose="020F0502020204030204" pitchFamily="2" charset="-79"/>
              </a:rPr>
            </a:br>
            <a:br>
              <a:rPr lang="en-US" sz="3200" i="0" cap="none" dirty="0">
                <a:solidFill>
                  <a:schemeClr val="tx2"/>
                </a:solidFill>
                <a:latin typeface="Abadi" panose="020B0604020104020204" pitchFamily="34" charset="0"/>
                <a:cs typeface="Aharoni" panose="020F0502020204030204" pitchFamily="2" charset="-79"/>
              </a:rPr>
            </a:br>
            <a:endParaRPr lang="en-US" sz="31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192468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19641"/>
            <a:ext cx="4671906"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6276567" cy="5475157"/>
          </a:xfrm>
        </p:spPr>
        <p:txBody>
          <a:bodyPr vert="horz" lIns="91440" tIns="45720" rIns="91440" bIns="45720" rtlCol="0" anchor="t">
            <a:normAutofit/>
          </a:bodyPr>
          <a:lstStyle/>
          <a:p>
            <a:r>
              <a:rPr lang="en-US" sz="3600" cap="none" dirty="0">
                <a:solidFill>
                  <a:schemeClr val="tx2"/>
                </a:solidFill>
                <a:latin typeface="Abadi" panose="020B0604020104020204" pitchFamily="34" charset="0"/>
                <a:cs typeface="Aharoni" panose="020F0502020204030204" pitchFamily="2" charset="-79"/>
              </a:rPr>
              <a:t>THE FUTURE OF CLIMATE CHANGE IN THE BERKSHIRES… STARTING WITH THE PRESENT</a:t>
            </a:r>
            <a:br>
              <a:rPr lang="en-US" dirty="0">
                <a:solidFill>
                  <a:schemeClr val="tx2"/>
                </a:solidFill>
                <a:latin typeface="Abadi" panose="020B0604020104020204" pitchFamily="34" charset="0"/>
                <a:cs typeface="Aharoni" panose="020F0502020204030204" pitchFamily="2" charset="-79"/>
              </a:rPr>
            </a:br>
            <a:br>
              <a:rPr lang="en-US" sz="3200"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2023: Hot, Smoky, Deluges</a:t>
            </a:r>
            <a:br>
              <a:rPr lang="en-US" sz="2800" i="0" cap="none" dirty="0">
                <a:solidFill>
                  <a:schemeClr val="tx2"/>
                </a:solidFill>
                <a:latin typeface="Abadi" panose="020B0604020104020204" pitchFamily="34" charset="0"/>
                <a:cs typeface="Aharoni" panose="020F0502020204030204" pitchFamily="2" charset="-79"/>
              </a:rPr>
            </a:br>
            <a:br>
              <a:rPr lang="en-US" sz="2800" i="0" cap="none"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2024: Hotter yet (both climate </a:t>
            </a:r>
            <a:br>
              <a:rPr lang="en-US" sz="2800" i="0" cap="none"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and politics)</a:t>
            </a:r>
            <a:br>
              <a:rPr lang="en-US" sz="3600" i="0" cap="none" dirty="0">
                <a:solidFill>
                  <a:schemeClr val="tx2"/>
                </a:solidFill>
                <a:latin typeface="Abadi" panose="020B0604020104020204" pitchFamily="34" charset="0"/>
                <a:cs typeface="Aharoni" panose="020F0502020204030204" pitchFamily="2" charset="-79"/>
              </a:rPr>
            </a:br>
            <a:endParaRPr lang="en-US" sz="31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6236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03599"/>
            <a:ext cx="4607738"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6276567" cy="5475157"/>
          </a:xfrm>
        </p:spPr>
        <p:txBody>
          <a:bodyPr vert="horz" lIns="91440" tIns="45720" rIns="91440" bIns="45720" rtlCol="0" anchor="t">
            <a:normAutofit fontScale="90000"/>
          </a:bodyPr>
          <a:lstStyle/>
          <a:p>
            <a:r>
              <a:rPr lang="en-US" sz="3600" cap="none" dirty="0">
                <a:solidFill>
                  <a:schemeClr val="tx2"/>
                </a:solidFill>
                <a:latin typeface="Abadi" panose="020B0604020104020204" pitchFamily="34" charset="0"/>
                <a:cs typeface="Aharoni" panose="020F0502020204030204" pitchFamily="2" charset="-79"/>
              </a:rPr>
              <a:t>POLITICS IS CRUCIAL… </a:t>
            </a:r>
            <a:br>
              <a:rPr lang="en-US" cap="none" dirty="0">
                <a:solidFill>
                  <a:schemeClr val="tx2"/>
                </a:solidFill>
                <a:latin typeface="Abadi" panose="020B0604020104020204" pitchFamily="34" charset="0"/>
                <a:cs typeface="Aharoni" panose="020F0502020204030204" pitchFamily="2" charset="-79"/>
              </a:rPr>
            </a:br>
            <a:br>
              <a:rPr lang="en-US" sz="3200" cap="none" dirty="0">
                <a:solidFill>
                  <a:schemeClr val="tx2"/>
                </a:solidFill>
                <a:latin typeface="Abadi" panose="020B0604020104020204" pitchFamily="34" charset="0"/>
                <a:cs typeface="Aharoni" panose="020F0502020204030204" pitchFamily="2" charset="-79"/>
              </a:rPr>
            </a:br>
            <a:r>
              <a:rPr lang="en-US" sz="3200" i="0" cap="none" dirty="0">
                <a:solidFill>
                  <a:schemeClr val="tx2"/>
                </a:solidFill>
                <a:latin typeface="Abadi" panose="020B0604020104020204" pitchFamily="34" charset="0"/>
                <a:cs typeface="Aharoni" panose="020F0502020204030204" pitchFamily="2" charset="-79"/>
              </a:rPr>
              <a:t>Today, there is a climate change denier in the White House, an ongoing Constitutional crisis, and Federal climate progress efforts under assault nationally.</a:t>
            </a:r>
            <a:br>
              <a:rPr lang="en-US" sz="3200" i="0" cap="none" dirty="0">
                <a:solidFill>
                  <a:schemeClr val="tx2"/>
                </a:solidFill>
                <a:latin typeface="Abadi" panose="020B0604020104020204" pitchFamily="34" charset="0"/>
                <a:cs typeface="Aharoni" panose="020F0502020204030204" pitchFamily="2" charset="-79"/>
              </a:rPr>
            </a:br>
            <a:br>
              <a:rPr lang="en-US" sz="1600" i="0" cap="none" dirty="0">
                <a:solidFill>
                  <a:schemeClr val="tx2"/>
                </a:solidFill>
                <a:latin typeface="Abadi" panose="020B0604020104020204" pitchFamily="34" charset="0"/>
                <a:cs typeface="Aharoni" panose="020F0502020204030204" pitchFamily="2" charset="-79"/>
              </a:rPr>
            </a:br>
            <a:r>
              <a:rPr lang="en-US" sz="3200" i="0" cap="none" dirty="0">
                <a:solidFill>
                  <a:schemeClr val="tx2"/>
                </a:solidFill>
                <a:latin typeface="Abadi" panose="020B0604020104020204" pitchFamily="34" charset="0"/>
                <a:cs typeface="Aharoni" panose="020F0502020204030204" pitchFamily="2" charset="-79"/>
              </a:rPr>
              <a:t>The main driver for climate progress is legislative: the right laws, regulations, tax policies supporting the transition to renewable energy</a:t>
            </a:r>
            <a:br>
              <a:rPr lang="en-US" sz="3200" i="0" dirty="0">
                <a:solidFill>
                  <a:schemeClr val="tx2"/>
                </a:solidFill>
                <a:latin typeface="Abadi" panose="020B0604020104020204" pitchFamily="34" charset="0"/>
                <a:cs typeface="Aharoni" panose="020F0502020204030204" pitchFamily="2" charset="-79"/>
              </a:rPr>
            </a:br>
            <a:endParaRPr lang="en-US" sz="32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143852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03599"/>
            <a:ext cx="4639822"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6769813" cy="5475157"/>
          </a:xfrm>
        </p:spPr>
        <p:txBody>
          <a:bodyPr vert="horz" lIns="91440" tIns="45720" rIns="91440" bIns="45720" rtlCol="0" anchor="t">
            <a:normAutofit fontScale="90000"/>
          </a:bodyPr>
          <a:lstStyle/>
          <a:p>
            <a:r>
              <a:rPr lang="en-US" sz="3600" cap="none" dirty="0">
                <a:solidFill>
                  <a:schemeClr val="tx2"/>
                </a:solidFill>
                <a:latin typeface="Abadi" panose="020B0604020104020204" pitchFamily="34" charset="0"/>
                <a:cs typeface="Aharoni" panose="020F0502020204030204" pitchFamily="2" charset="-79"/>
              </a:rPr>
              <a:t>THE CLEAN ENERGY TRANSITION IS CRUCIAL, REGARDLESS OF CLIMATE CHANGE</a:t>
            </a:r>
            <a:br>
              <a:rPr lang="en-US" cap="none" dirty="0">
                <a:solidFill>
                  <a:schemeClr val="tx2"/>
                </a:solidFill>
                <a:latin typeface="Abadi" panose="020B0604020104020204" pitchFamily="34" charset="0"/>
                <a:cs typeface="Aharoni" panose="020F0502020204030204" pitchFamily="2" charset="-79"/>
              </a:rPr>
            </a:br>
            <a:br>
              <a:rPr lang="en-US" sz="22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Fossil fuel use is responsible for an estimated 5.13 million additional deaths per year globally due to air pollution. </a:t>
            </a:r>
            <a:br>
              <a:rPr lang="en-US" sz="3100" i="0" cap="none" dirty="0">
                <a:solidFill>
                  <a:schemeClr val="tx2"/>
                </a:solidFill>
                <a:latin typeface="Abadi" panose="020B0604020104020204" pitchFamily="34" charset="0"/>
                <a:cs typeface="Aharoni" panose="020F0502020204030204" pitchFamily="2" charset="-79"/>
              </a:rPr>
            </a:br>
            <a:br>
              <a:rPr lang="en-US" sz="22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7,500 excess deaths, 410,000 asthma attacks, and 2,200 new cases of </a:t>
            </a: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childhood asthma in the U.S. are tied </a:t>
            </a: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to fossil fuel pollution</a:t>
            </a:r>
            <a:endParaRPr lang="en-US" sz="31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29098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444229"/>
            <a:ext cx="429407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Bushnell-Sage Library, August 10, 2024</a:t>
            </a:r>
            <a:endParaRPr lang="en-US" dirty="0"/>
          </a:p>
        </p:txBody>
      </p:sp>
      <p:sp>
        <p:nvSpPr>
          <p:cNvPr id="5" name="Title 4">
            <a:extLst>
              <a:ext uri="{FF2B5EF4-FFF2-40B4-BE49-F238E27FC236}">
                <a16:creationId xmlns:a16="http://schemas.microsoft.com/office/drawing/2014/main" id="{B84A4F08-3264-F6FC-17E3-E14A6581EF74}"/>
              </a:ext>
            </a:extLst>
          </p:cNvPr>
          <p:cNvSpPr>
            <a:spLocks noGrp="1"/>
          </p:cNvSpPr>
          <p:nvPr>
            <p:ph type="ctrTitle"/>
          </p:nvPr>
        </p:nvSpPr>
        <p:spPr>
          <a:xfrm>
            <a:off x="-1336997" y="1647825"/>
            <a:ext cx="81080" cy="81022"/>
          </a:xfrm>
        </p:spPr>
        <p:txBody>
          <a:bodyPr/>
          <a:lstStyle/>
          <a:p>
            <a:endParaRPr lang="en-US" dirty="0"/>
          </a:p>
        </p:txBody>
      </p:sp>
      <p:pic>
        <p:nvPicPr>
          <p:cNvPr id="7" name="Picture 6" descr="Cartoon of a person giving a presentation to a group of people">
            <a:extLst>
              <a:ext uri="{FF2B5EF4-FFF2-40B4-BE49-F238E27FC236}">
                <a16:creationId xmlns:a16="http://schemas.microsoft.com/office/drawing/2014/main" id="{FED07565-1554-F38E-291E-30938B1D2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174" y="-29732"/>
            <a:ext cx="10527568" cy="7032416"/>
          </a:xfrm>
          <a:prstGeom prst="rect">
            <a:avLst/>
          </a:prstGeom>
        </p:spPr>
      </p:pic>
    </p:spTree>
    <p:extLst>
      <p:ext uri="{BB962C8B-B14F-4D97-AF65-F5344CB8AC3E}">
        <p14:creationId xmlns:p14="http://schemas.microsoft.com/office/powerpoint/2010/main" val="3473322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19641"/>
            <a:ext cx="4607738"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6276567" cy="5475157"/>
          </a:xfrm>
        </p:spPr>
        <p:txBody>
          <a:bodyPr vert="horz" lIns="91440" tIns="45720" rIns="91440" bIns="45720" rtlCol="0" anchor="t">
            <a:normAutofit/>
          </a:bodyPr>
          <a:lstStyle/>
          <a:p>
            <a:r>
              <a:rPr lang="en-US" sz="3200" i="0" cap="none" dirty="0">
                <a:solidFill>
                  <a:schemeClr val="tx2"/>
                </a:solidFill>
                <a:latin typeface="Abadi" panose="020B0604020104020204" pitchFamily="34" charset="0"/>
                <a:cs typeface="Aharoni" panose="020F0502020204030204" pitchFamily="2" charset="-79"/>
              </a:rPr>
              <a:t>2023: MULTIPLE DAYS IN THE NORTHEAST OF CHOKING SMOKE FROM CANADIAN WILDFIRES THAT BURNED 47 MILLION ACRES</a:t>
            </a:r>
            <a:br>
              <a:rPr lang="en-US" sz="3200" i="0" cap="none" dirty="0">
                <a:solidFill>
                  <a:schemeClr val="tx2"/>
                </a:solidFill>
                <a:latin typeface="Abadi" panose="020B0604020104020204" pitchFamily="34" charset="0"/>
                <a:cs typeface="Aharoni" panose="020F0502020204030204" pitchFamily="2" charset="-79"/>
              </a:rPr>
            </a:br>
            <a:br>
              <a:rPr lang="en-US" sz="3200" i="0" cap="none" dirty="0">
                <a:solidFill>
                  <a:schemeClr val="tx2"/>
                </a:solidFill>
                <a:latin typeface="Abadi" panose="020B0604020104020204" pitchFamily="34" charset="0"/>
                <a:cs typeface="Aharoni" panose="020F0502020204030204" pitchFamily="2" charset="-79"/>
              </a:rPr>
            </a:br>
            <a:endParaRPr lang="en-US" sz="3100" i="0" kern="1200" cap="all" baseline="0" dirty="0">
              <a:solidFill>
                <a:schemeClr val="tx2"/>
              </a:solidFill>
              <a:latin typeface="Abadi" panose="020B0604020104020204" pitchFamily="34" charset="0"/>
              <a:cs typeface="Aharoni" panose="020F0502020204030204" pitchFamily="2" charset="-79"/>
            </a:endParaRPr>
          </a:p>
        </p:txBody>
      </p:sp>
      <p:pic>
        <p:nvPicPr>
          <p:cNvPr id="3" name="Picture 2" descr="A map of canada with red spots&#10;&#10;Description automatically generated">
            <a:extLst>
              <a:ext uri="{FF2B5EF4-FFF2-40B4-BE49-F238E27FC236}">
                <a16:creationId xmlns:a16="http://schemas.microsoft.com/office/drawing/2014/main" id="{3C9488AF-B195-25F8-AAA6-B0F06CC896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0723" y="2512167"/>
            <a:ext cx="5796936" cy="3807533"/>
          </a:xfrm>
          <a:prstGeom prst="rect">
            <a:avLst/>
          </a:prstGeom>
        </p:spPr>
      </p:pic>
    </p:spTree>
    <p:extLst>
      <p:ext uri="{BB962C8B-B14F-4D97-AF65-F5344CB8AC3E}">
        <p14:creationId xmlns:p14="http://schemas.microsoft.com/office/powerpoint/2010/main" val="270136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99851"/>
            <a:ext cx="448431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443323" y="284491"/>
            <a:ext cx="6650392" cy="980907"/>
          </a:xfrm>
        </p:spPr>
        <p:txBody>
          <a:bodyPr vert="horz" lIns="91440" tIns="45720" rIns="91440" bIns="45720" rtlCol="0" anchor="t">
            <a:noAutofit/>
          </a:bodyPr>
          <a:lstStyle/>
          <a:p>
            <a:r>
              <a:rPr lang="en-US" sz="3200" cap="none" dirty="0">
                <a:solidFill>
                  <a:schemeClr val="tx2"/>
                </a:solidFill>
                <a:latin typeface="Abadi" panose="020B0604020104020204" pitchFamily="34" charset="0"/>
                <a:cs typeface="Aharoni" panose="020F0502020204030204" pitchFamily="2" charset="-79"/>
              </a:rPr>
              <a:t>2024 WILDFIRES MAP FOR JULY 17, US AND CANADA</a:t>
            </a:r>
            <a:br>
              <a:rPr lang="en-US" sz="3200" cap="none" dirty="0">
                <a:solidFill>
                  <a:schemeClr val="tx2"/>
                </a:solidFill>
                <a:latin typeface="Abadi" panose="020B0604020104020204" pitchFamily="34" charset="0"/>
                <a:cs typeface="Aharoni" panose="020F0502020204030204" pitchFamily="2" charset="-79"/>
              </a:rPr>
            </a:br>
            <a:br>
              <a:rPr lang="en-US" sz="3200" cap="none" dirty="0">
                <a:solidFill>
                  <a:schemeClr val="tx2"/>
                </a:solidFill>
                <a:latin typeface="Abadi" panose="020B0604020104020204" pitchFamily="34" charset="0"/>
                <a:cs typeface="Aharoni" panose="020F0502020204030204" pitchFamily="2" charset="-79"/>
              </a:rPr>
            </a:br>
            <a:endParaRPr lang="en-US" sz="3200" kern="1200" cap="all" baseline="0" dirty="0">
              <a:solidFill>
                <a:schemeClr val="tx2"/>
              </a:solidFill>
              <a:latin typeface="Abadi" panose="020B0604020104020204" pitchFamily="34" charset="0"/>
              <a:cs typeface="Aharoni" panose="020F0502020204030204" pitchFamily="2" charset="-79"/>
            </a:endParaRPr>
          </a:p>
        </p:txBody>
      </p:sp>
      <p:pic>
        <p:nvPicPr>
          <p:cNvPr id="6" name="Picture 5" descr="A map of the north america&#10;&#10;Description automatically generated">
            <a:extLst>
              <a:ext uri="{FF2B5EF4-FFF2-40B4-BE49-F238E27FC236}">
                <a16:creationId xmlns:a16="http://schemas.microsoft.com/office/drawing/2014/main" id="{B73240AD-745D-E753-DA1E-0AD731722045}"/>
              </a:ext>
            </a:extLst>
          </p:cNvPr>
          <p:cNvPicPr>
            <a:picLocks noChangeAspect="1"/>
          </p:cNvPicPr>
          <p:nvPr/>
        </p:nvPicPr>
        <p:blipFill rotWithShape="1">
          <a:blip r:embed="rId5">
            <a:extLst>
              <a:ext uri="{28A0092B-C50C-407E-A947-70E740481C1C}">
                <a14:useLocalDpi xmlns:a14="http://schemas.microsoft.com/office/drawing/2010/main" val="0"/>
              </a:ext>
            </a:extLst>
          </a:blip>
          <a:srcRect l="10625" t="8266" r="25335" b="14119"/>
          <a:stretch/>
        </p:blipFill>
        <p:spPr>
          <a:xfrm>
            <a:off x="1665372" y="1295595"/>
            <a:ext cx="9116180" cy="4968673"/>
          </a:xfrm>
          <a:prstGeom prst="rect">
            <a:avLst/>
          </a:prstGeom>
        </p:spPr>
      </p:pic>
    </p:spTree>
    <p:extLst>
      <p:ext uri="{BB962C8B-B14F-4D97-AF65-F5344CB8AC3E}">
        <p14:creationId xmlns:p14="http://schemas.microsoft.com/office/powerpoint/2010/main" val="143421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783831" y="6211000"/>
            <a:ext cx="4752117"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084270" y="666917"/>
            <a:ext cx="6276567" cy="2974641"/>
          </a:xfrm>
        </p:spPr>
        <p:txBody>
          <a:bodyPr vert="horz" lIns="91440" tIns="45720" rIns="91440" bIns="45720" rtlCol="0" anchor="t">
            <a:normAutofit/>
          </a:bodyPr>
          <a:lstStyle/>
          <a:p>
            <a:r>
              <a:rPr lang="en-US" sz="3200" cap="none" dirty="0">
                <a:solidFill>
                  <a:schemeClr val="tx2"/>
                </a:solidFill>
                <a:latin typeface="Abadi" panose="020B0604020104020204" pitchFamily="34" charset="0"/>
                <a:cs typeface="Aharoni" panose="020F0502020204030204" pitchFamily="2" charset="-79"/>
              </a:rPr>
              <a:t>2024 WAS THE HOTTEST YEAR IN </a:t>
            </a:r>
            <a:br>
              <a:rPr lang="en-US" sz="3200" cap="none" dirty="0">
                <a:solidFill>
                  <a:schemeClr val="tx2"/>
                </a:solidFill>
                <a:latin typeface="Abadi" panose="020B0604020104020204" pitchFamily="34" charset="0"/>
                <a:cs typeface="Aharoni" panose="020F0502020204030204" pitchFamily="2" charset="-79"/>
              </a:rPr>
            </a:br>
            <a:r>
              <a:rPr lang="en-US" sz="3200" cap="none" dirty="0">
                <a:solidFill>
                  <a:schemeClr val="tx2"/>
                </a:solidFill>
                <a:latin typeface="Abadi" panose="020B0604020104020204" pitchFamily="34" charset="0"/>
                <a:cs typeface="Aharoni" panose="020F0502020204030204" pitchFamily="2" charset="-79"/>
              </a:rPr>
              <a:t>THE PAST NINE YEARS…</a:t>
            </a:r>
            <a:br>
              <a:rPr lang="en-US" sz="3200" cap="none" dirty="0">
                <a:solidFill>
                  <a:schemeClr val="tx2"/>
                </a:solidFill>
                <a:latin typeface="Abadi" panose="020B0604020104020204" pitchFamily="34" charset="0"/>
                <a:cs typeface="Aharoni" panose="020F0502020204030204" pitchFamily="2" charset="-79"/>
              </a:rPr>
            </a:br>
            <a:br>
              <a:rPr lang="en-US" sz="3200" cap="none"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…and each of these years are among the hottest on record</a:t>
            </a:r>
            <a:br>
              <a:rPr lang="en-US" sz="3200" cap="none" dirty="0">
                <a:solidFill>
                  <a:schemeClr val="tx2"/>
                </a:solidFill>
                <a:latin typeface="Abadi" panose="020B0604020104020204" pitchFamily="34" charset="0"/>
                <a:cs typeface="Aharoni" panose="020F0502020204030204" pitchFamily="2" charset="-79"/>
              </a:rPr>
            </a:br>
            <a:endParaRPr lang="en-US" sz="310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338638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24FC27-254F-55E4-7097-D142659DC9FD}"/>
            </a:ext>
          </a:extLst>
        </p:cNvPr>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5C5607A4-77B0-04AC-32F7-DE263568F3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7846DAA-97CC-1072-1E53-69CDBFF8FA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3AB4D4-4451-1E55-EF1E-2201D05152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ABD4ECE-D6F5-7069-F74F-2AB78CFAA9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54164B5-7A20-3BE5-B926-E3A1DD09FC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C4742CE-717B-081E-6075-CD01C4523D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BB81D9B-1AAA-9A0C-E652-1E5DCDC194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52C195A3-27BA-3DD5-2B7B-A8BDAE4476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971AAD46-422D-B947-690D-FEDE071E792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203DE383-2EE6-4BAD-3479-A514D7951E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D653B7D0-7ED5-1E8E-39A4-C40BF25B61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94082E3-FCCA-ACED-0D56-482FF29188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4CFEF43-5BC4-C64F-3A35-7DE45B7F488F}"/>
              </a:ext>
            </a:extLst>
          </p:cNvPr>
          <p:cNvSpPr txBox="1"/>
          <p:nvPr/>
        </p:nvSpPr>
        <p:spPr>
          <a:xfrm>
            <a:off x="2835799" y="6444229"/>
            <a:ext cx="4752117"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F6929D66-7338-EADB-F059-891B89D46803}"/>
              </a:ext>
            </a:extLst>
          </p:cNvPr>
          <p:cNvSpPr>
            <a:spLocks noGrp="1"/>
          </p:cNvSpPr>
          <p:nvPr>
            <p:ph type="ctrTitle"/>
          </p:nvPr>
        </p:nvSpPr>
        <p:spPr>
          <a:xfrm>
            <a:off x="3084270" y="666917"/>
            <a:ext cx="6276567" cy="5475157"/>
          </a:xfrm>
        </p:spPr>
        <p:txBody>
          <a:bodyPr vert="horz" lIns="91440" tIns="45720" rIns="91440" bIns="45720" rtlCol="0" anchor="t">
            <a:normAutofit/>
          </a:bodyPr>
          <a:lstStyle/>
          <a:p>
            <a:endParaRPr lang="en-US" sz="3100" kern="1200" cap="all" baseline="0" dirty="0">
              <a:solidFill>
                <a:schemeClr val="tx2"/>
              </a:solidFill>
              <a:latin typeface="Abadi" panose="020B0604020104020204" pitchFamily="34" charset="0"/>
              <a:cs typeface="Aharoni" panose="020F0502020204030204" pitchFamily="2" charset="-79"/>
            </a:endParaRPr>
          </a:p>
        </p:txBody>
      </p:sp>
      <p:pic>
        <p:nvPicPr>
          <p:cNvPr id="6" name="Picture 5" descr="A map of the united states&#10;&#10;Description automatically generated">
            <a:extLst>
              <a:ext uri="{FF2B5EF4-FFF2-40B4-BE49-F238E27FC236}">
                <a16:creationId xmlns:a16="http://schemas.microsoft.com/office/drawing/2014/main" id="{F883730C-83FE-B9AB-E1BF-DA07BFFDA7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1128" y="622478"/>
            <a:ext cx="7894459" cy="5769029"/>
          </a:xfrm>
          <a:prstGeom prst="rect">
            <a:avLst/>
          </a:prstGeom>
        </p:spPr>
      </p:pic>
    </p:spTree>
    <p:extLst>
      <p:ext uri="{BB962C8B-B14F-4D97-AF65-F5344CB8AC3E}">
        <p14:creationId xmlns:p14="http://schemas.microsoft.com/office/powerpoint/2010/main" val="55478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99851"/>
            <a:ext cx="4736075"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337705" y="599067"/>
            <a:ext cx="6276567" cy="1161883"/>
          </a:xfrm>
        </p:spPr>
        <p:txBody>
          <a:bodyPr vert="horz" lIns="91440" tIns="45720" rIns="91440" bIns="45720" rtlCol="0" anchor="t">
            <a:noAutofit/>
          </a:bodyPr>
          <a:lstStyle/>
          <a:p>
            <a:r>
              <a:rPr lang="en-US" sz="3200" cap="none" dirty="0">
                <a:solidFill>
                  <a:schemeClr val="tx2"/>
                </a:solidFill>
                <a:latin typeface="Abadi" panose="020B0604020104020204" pitchFamily="34" charset="0"/>
                <a:cs typeface="Aharoni" panose="020F0502020204030204" pitchFamily="2" charset="-79"/>
              </a:rPr>
              <a:t>HEAT TRENDS, 1800-2030</a:t>
            </a:r>
            <a:br>
              <a:rPr lang="en-US" sz="3200" cap="none" dirty="0">
                <a:solidFill>
                  <a:schemeClr val="tx2"/>
                </a:solidFill>
                <a:latin typeface="Abadi" panose="020B0604020104020204" pitchFamily="34" charset="0"/>
                <a:cs typeface="Aharoni" panose="020F0502020204030204" pitchFamily="2" charset="-79"/>
              </a:rPr>
            </a:br>
            <a:br>
              <a:rPr lang="en-US" sz="3200" cap="none" dirty="0">
                <a:solidFill>
                  <a:schemeClr val="tx2"/>
                </a:solidFill>
                <a:latin typeface="Abadi" panose="020B0604020104020204" pitchFamily="34" charset="0"/>
                <a:cs typeface="Aharoni" panose="020F0502020204030204" pitchFamily="2" charset="-79"/>
              </a:rPr>
            </a:br>
            <a:endParaRPr lang="en-US" sz="3200" kern="1200" cap="all" baseline="0" dirty="0">
              <a:solidFill>
                <a:schemeClr val="tx2"/>
              </a:solidFill>
              <a:latin typeface="Abadi" panose="020B0604020104020204" pitchFamily="34" charset="0"/>
              <a:cs typeface="Aharoni" panose="020F0502020204030204" pitchFamily="2" charset="-79"/>
            </a:endParaRPr>
          </a:p>
        </p:txBody>
      </p:sp>
      <p:pic>
        <p:nvPicPr>
          <p:cNvPr id="6" name="Picture 5" descr="A graph showing the average temperature&#10;&#10;Description automatically generated">
            <a:extLst>
              <a:ext uri="{FF2B5EF4-FFF2-40B4-BE49-F238E27FC236}">
                <a16:creationId xmlns:a16="http://schemas.microsoft.com/office/drawing/2014/main" id="{FAF09E06-6CFB-0103-CD3B-9149DC4D14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8533" y="1059990"/>
            <a:ext cx="7159507" cy="5339800"/>
          </a:xfrm>
          <a:prstGeom prst="rect">
            <a:avLst/>
          </a:prstGeom>
        </p:spPr>
      </p:pic>
    </p:spTree>
    <p:extLst>
      <p:ext uri="{BB962C8B-B14F-4D97-AF65-F5344CB8AC3E}">
        <p14:creationId xmlns:p14="http://schemas.microsoft.com/office/powerpoint/2010/main" val="416392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314980" y="666917"/>
            <a:ext cx="5430358" cy="4946804"/>
          </a:xfrm>
        </p:spPr>
        <p:txBody>
          <a:bodyPr vert="horz" lIns="91440" tIns="45720" rIns="91440" bIns="45720" rtlCol="0" anchor="t">
            <a:normAutofit fontScale="90000"/>
          </a:bodyPr>
          <a:lstStyle/>
          <a:p>
            <a:r>
              <a:rPr lang="en-US" sz="4000" i="1" kern="1200" cap="all" baseline="0" dirty="0">
                <a:solidFill>
                  <a:schemeClr val="tx2"/>
                </a:solidFill>
                <a:latin typeface="Abadi" panose="020B0604020104020204" pitchFamily="34" charset="0"/>
                <a:cs typeface="Aharoni" panose="020F0502020204030204" pitchFamily="2" charset="-79"/>
              </a:rPr>
              <a:t>Acknowledgments &amp; Thanks!</a:t>
            </a:r>
            <a:br>
              <a:rPr lang="en-US" sz="3600" i="1" kern="1200" cap="all" baseline="0" dirty="0">
                <a:solidFill>
                  <a:schemeClr val="tx2"/>
                </a:solidFill>
                <a:latin typeface="Abadi" panose="020B0604020104020204" pitchFamily="34" charset="0"/>
                <a:cs typeface="Aharoni" panose="020F0502020204030204" pitchFamily="2" charset="-79"/>
              </a:rPr>
            </a:br>
            <a:br>
              <a:rPr lang="en-US" sz="2800" i="1" kern="1200" cap="all" baseline="0" dirty="0">
                <a:solidFill>
                  <a:schemeClr val="tx2"/>
                </a:solidFill>
                <a:latin typeface="Abadi" panose="020B0604020104020204" pitchFamily="34" charset="0"/>
                <a:cs typeface="Aharoni" panose="020F0502020204030204" pitchFamily="2" charset="-79"/>
              </a:rPr>
            </a:br>
            <a:br>
              <a:rPr lang="en-US" sz="2800" i="1" kern="1200" cap="all" baseline="0"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Thanks to Chelsea Jordan-</a:t>
            </a:r>
            <a:r>
              <a:rPr lang="en-US" sz="3100" i="0" cap="none" dirty="0" err="1">
                <a:solidFill>
                  <a:schemeClr val="tx2"/>
                </a:solidFill>
                <a:latin typeface="Abadi" panose="020B0604020104020204" pitchFamily="34" charset="0"/>
                <a:cs typeface="Aharoni" panose="020F0502020204030204" pitchFamily="2" charset="-79"/>
              </a:rPr>
              <a:t>Makely</a:t>
            </a:r>
            <a:r>
              <a:rPr lang="en-US" sz="3100" i="0" cap="none" dirty="0">
                <a:solidFill>
                  <a:schemeClr val="tx2"/>
                </a:solidFill>
                <a:latin typeface="Abadi" panose="020B0604020104020204" pitchFamily="34" charset="0"/>
                <a:cs typeface="Aharoni" panose="020F0502020204030204" pitchFamily="2" charset="-79"/>
              </a:rPr>
              <a:t>, Library Director, Griswold Memorial Library, Colrain, MA</a:t>
            </a:r>
            <a:br>
              <a:rPr lang="en-US" sz="3100" i="0" cap="none" dirty="0">
                <a:solidFill>
                  <a:schemeClr val="tx2"/>
                </a:solidFill>
                <a:latin typeface="Abadi" panose="020B0604020104020204" pitchFamily="34" charset="0"/>
                <a:cs typeface="Aharoni" panose="020F0502020204030204" pitchFamily="2" charset="-79"/>
              </a:rPr>
            </a:b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Promotion support for this talk has been provided by Citizens’ Climate Lobby/Berkshire Chapter and 350Mass.Org-Berkshires</a:t>
            </a:r>
            <a:br>
              <a:rPr lang="en-US" sz="3100" i="0" cap="none" dirty="0">
                <a:solidFill>
                  <a:schemeClr val="tx2"/>
                </a:solidFill>
                <a:latin typeface="Abadi" panose="020B0604020104020204" pitchFamily="34" charset="0"/>
                <a:cs typeface="Aharoni" panose="020F0502020204030204" pitchFamily="2" charset="-79"/>
              </a:rPr>
            </a:br>
            <a:br>
              <a:rPr lang="en-US" sz="3100" i="0" cap="none" dirty="0">
                <a:solidFill>
                  <a:schemeClr val="tx2"/>
                </a:solidFill>
                <a:latin typeface="Abadi" panose="020B0604020104020204" pitchFamily="34" charset="0"/>
                <a:cs typeface="Aharoni" panose="020F0502020204030204" pitchFamily="2" charset="-79"/>
              </a:rPr>
            </a:br>
            <a:endParaRPr lang="en-US" sz="3100" i="0" kern="1200" cap="all" baseline="0" dirty="0">
              <a:solidFill>
                <a:schemeClr val="tx2"/>
              </a:solidFill>
              <a:latin typeface="Abadi" panose="020B0604020104020204" pitchFamily="34" charset="0"/>
              <a:cs typeface="Aharoni" panose="020F0502020204030204" pitchFamily="2" charset="-79"/>
            </a:endParaRPr>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500131" y="6108569"/>
            <a:ext cx="4819981"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Tree>
    <p:extLst>
      <p:ext uri="{BB962C8B-B14F-4D97-AF65-F5344CB8AC3E}">
        <p14:creationId xmlns:p14="http://schemas.microsoft.com/office/powerpoint/2010/main" val="321359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444229"/>
            <a:ext cx="429407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Bushnell-Sage Library, August 10, 2024</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337705" y="599067"/>
            <a:ext cx="6276567" cy="1161883"/>
          </a:xfrm>
        </p:spPr>
        <p:txBody>
          <a:bodyPr vert="horz" lIns="91440" tIns="45720" rIns="91440" bIns="45720" rtlCol="0" anchor="t">
            <a:normAutofit fontScale="90000"/>
          </a:bodyPr>
          <a:lstStyle/>
          <a:p>
            <a:r>
              <a:rPr lang="en-US" sz="3200" i="0" cap="none" dirty="0">
                <a:solidFill>
                  <a:schemeClr val="tx2"/>
                </a:solidFill>
                <a:latin typeface="Abadi" panose="020B0604020104020204" pitchFamily="34" charset="0"/>
                <a:cs typeface="Aharoni" panose="020F0502020204030204" pitchFamily="2" charset="-79"/>
              </a:rPr>
              <a:t>HEAVY PRECIPITATION EVENTS TREND 1800-2030</a:t>
            </a:r>
            <a:br>
              <a:rPr lang="en-US" sz="3200" i="0" cap="none" dirty="0">
                <a:solidFill>
                  <a:schemeClr val="tx2"/>
                </a:solidFill>
                <a:latin typeface="Abadi" panose="020B0604020104020204" pitchFamily="34" charset="0"/>
                <a:cs typeface="Aharoni" panose="020F0502020204030204" pitchFamily="2" charset="-79"/>
              </a:rPr>
            </a:br>
            <a:br>
              <a:rPr lang="en-US" sz="3200" i="0" cap="none" dirty="0">
                <a:solidFill>
                  <a:schemeClr val="tx2"/>
                </a:solidFill>
                <a:latin typeface="Abadi" panose="020B0604020104020204" pitchFamily="34" charset="0"/>
                <a:cs typeface="Aharoni" panose="020F0502020204030204" pitchFamily="2" charset="-79"/>
              </a:rPr>
            </a:br>
            <a:endParaRPr lang="en-US" sz="3100" i="0" kern="1200" cap="all" baseline="0" dirty="0">
              <a:solidFill>
                <a:schemeClr val="tx2"/>
              </a:solidFill>
              <a:latin typeface="Abadi" panose="020B0604020104020204" pitchFamily="34" charset="0"/>
              <a:cs typeface="Aharoni" panose="020F0502020204030204" pitchFamily="2" charset="-79"/>
            </a:endParaRPr>
          </a:p>
        </p:txBody>
      </p:sp>
      <p:pic>
        <p:nvPicPr>
          <p:cNvPr id="5" name="Picture 4" descr="A graph showing the growth of the year&#10;&#10;Description automatically generated">
            <a:extLst>
              <a:ext uri="{FF2B5EF4-FFF2-40B4-BE49-F238E27FC236}">
                <a16:creationId xmlns:a16="http://schemas.microsoft.com/office/drawing/2014/main" id="{D3A234B7-0EF9-C245-0761-8819C09C41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9832" y="1869802"/>
            <a:ext cx="6052204" cy="3854368"/>
          </a:xfrm>
          <a:prstGeom prst="rect">
            <a:avLst/>
          </a:prstGeom>
        </p:spPr>
      </p:pic>
    </p:spTree>
    <p:extLst>
      <p:ext uri="{BB962C8B-B14F-4D97-AF65-F5344CB8AC3E}">
        <p14:creationId xmlns:p14="http://schemas.microsoft.com/office/powerpoint/2010/main" val="84357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83809"/>
            <a:ext cx="4687948"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049545" y="666917"/>
            <a:ext cx="6276567" cy="5475157"/>
          </a:xfrm>
        </p:spPr>
        <p:txBody>
          <a:bodyPr vert="horz" lIns="91440" tIns="45720" rIns="91440" bIns="45720" rtlCol="0" anchor="t">
            <a:normAutofit/>
          </a:bodyPr>
          <a:lstStyle/>
          <a:p>
            <a:r>
              <a:rPr lang="en-US" sz="3200" cap="none" dirty="0">
                <a:solidFill>
                  <a:schemeClr val="tx2"/>
                </a:solidFill>
                <a:latin typeface="Abadi" panose="020B0604020104020204" pitchFamily="34" charset="0"/>
                <a:cs typeface="Aharoni" panose="020F0502020204030204" pitchFamily="2" charset="-79"/>
              </a:rPr>
              <a:t>2023: DELUGES KILLING PEOPLE AND DESTROYING PROPERTY IN VERMONT, NEW YORK, AND MASSACHUSETTS</a:t>
            </a:r>
            <a:br>
              <a:rPr lang="en-US" sz="3200" cap="none" dirty="0">
                <a:solidFill>
                  <a:schemeClr val="tx2"/>
                </a:solidFill>
                <a:latin typeface="Abadi" panose="020B0604020104020204" pitchFamily="34" charset="0"/>
                <a:cs typeface="Aharoni" panose="020F0502020204030204" pitchFamily="2" charset="-79"/>
              </a:rPr>
            </a:br>
            <a:br>
              <a:rPr lang="en-US" sz="2800" i="0" cap="none"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Extreme heat was the deadliest weather condition in the United States in 2023, resulting in a total of 207 lives lost that year. This was followed by fire weather, having caused 103 fatalities. </a:t>
            </a:r>
            <a:br>
              <a:rPr lang="en-US" sz="2800" i="0" cap="none" dirty="0">
                <a:solidFill>
                  <a:schemeClr val="tx2"/>
                </a:solidFill>
                <a:latin typeface="Abadi" panose="020B0604020104020204" pitchFamily="34" charset="0"/>
                <a:cs typeface="Aharoni" panose="020F0502020204030204" pitchFamily="2" charset="-79"/>
              </a:rPr>
            </a:br>
            <a:br>
              <a:rPr lang="en-US" sz="1600" i="0" cap="none" dirty="0">
                <a:solidFill>
                  <a:schemeClr val="tx2"/>
                </a:solidFill>
                <a:latin typeface="Abadi" panose="020B0604020104020204" pitchFamily="34" charset="0"/>
                <a:cs typeface="Aharoni" panose="020F0502020204030204" pitchFamily="2" charset="-79"/>
              </a:rPr>
            </a:br>
            <a:br>
              <a:rPr lang="en-US" sz="2800" i="0" cap="none" dirty="0">
                <a:solidFill>
                  <a:schemeClr val="tx2"/>
                </a:solidFill>
                <a:latin typeface="Abadi" panose="020B0604020104020204" pitchFamily="34" charset="0"/>
                <a:cs typeface="Aharoni" panose="020F0502020204030204" pitchFamily="2" charset="-79"/>
              </a:rPr>
            </a:br>
            <a:endParaRPr lang="en-US" sz="28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261766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C51602-4363-F81B-7648-3F6B5A9BA221}"/>
            </a:ext>
          </a:extLst>
        </p:cNvPr>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5B38F6D8-8A94-32D0-2393-C19321C46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FD2068B-6C15-D605-0E77-F3493A5D77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619D68-9F8D-2D3D-019C-9CD729921C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0544906-DEEB-A3D6-D602-9439CACDD2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B0BA88D-393D-2B3D-F411-6490CE368C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F522E30-7B2C-46E7-4CA5-1260CDE344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20C6F3D-B153-F502-414F-5D49A209A2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E0FD439A-D543-9FC3-1977-1F5C2C0DF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A1C99195-A7B5-BC18-F227-2DF774B498D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7BFED61B-C522-EF87-795D-B4684D0E6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B312A5AD-4DDB-EE92-6DDF-D1F1355EE1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4940860-AB77-7E43-0260-C631DEDA2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9379C0C-38E7-70E6-E3FF-B93E33A945F5}"/>
              </a:ext>
            </a:extLst>
          </p:cNvPr>
          <p:cNvSpPr txBox="1"/>
          <p:nvPr/>
        </p:nvSpPr>
        <p:spPr>
          <a:xfrm>
            <a:off x="2835799" y="6283809"/>
            <a:ext cx="4687948"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C6B079FB-9BA8-5914-BB4B-8A39D5C214C9}"/>
              </a:ext>
            </a:extLst>
          </p:cNvPr>
          <p:cNvSpPr>
            <a:spLocks noGrp="1"/>
          </p:cNvSpPr>
          <p:nvPr>
            <p:ph type="ctrTitle"/>
          </p:nvPr>
        </p:nvSpPr>
        <p:spPr>
          <a:xfrm>
            <a:off x="2944251" y="666917"/>
            <a:ext cx="6558323" cy="5475157"/>
          </a:xfrm>
        </p:spPr>
        <p:txBody>
          <a:bodyPr vert="horz" lIns="91440" tIns="45720" rIns="91440" bIns="45720" rtlCol="0" anchor="t">
            <a:normAutofit fontScale="90000"/>
          </a:bodyPr>
          <a:lstStyle/>
          <a:p>
            <a:r>
              <a:rPr lang="en-US" sz="3200" cap="none" dirty="0">
                <a:solidFill>
                  <a:schemeClr val="tx2"/>
                </a:solidFill>
                <a:latin typeface="Abadi" panose="020B0604020104020204" pitchFamily="34" charset="0"/>
                <a:cs typeface="Aharoni" panose="020F0502020204030204" pitchFamily="2" charset="-79"/>
              </a:rPr>
              <a:t>THESE ARE 10 OF THE DEADLIEST NATURAL DISASTERS IN 2024, PART 1</a:t>
            </a:r>
            <a:br>
              <a:rPr lang="en-US" sz="3200" cap="none" dirty="0">
                <a:solidFill>
                  <a:schemeClr val="tx2"/>
                </a:solidFill>
                <a:latin typeface="Abadi" panose="020B0604020104020204" pitchFamily="34" charset="0"/>
                <a:cs typeface="Aharoni" panose="020F0502020204030204" pitchFamily="2" charset="-79"/>
              </a:rPr>
            </a:br>
            <a:br>
              <a:rPr lang="en-US" sz="320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1. Tropical Storm Trami Claims More Than 100 Lives in the Philippines</a:t>
            </a: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2. Wildfires Kill at Least 136 in Chile</a:t>
            </a: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3. Flooding and Landslides Kill at Least 192 in Nepal</a:t>
            </a: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4. New Year’s Earthquake Claims at Least 213 Lives in Japan</a:t>
            </a: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5. Heavy Flooding Kills at Least 224 in Spain</a:t>
            </a: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6. Hurricane Helene Kills At Least 225 in the Southeastern U.S.</a:t>
            </a:r>
            <a:br>
              <a:rPr lang="en-US" sz="3100" i="0" cap="none" dirty="0">
                <a:solidFill>
                  <a:schemeClr val="tx2"/>
                </a:solidFill>
                <a:latin typeface="Abadi" panose="020B0604020104020204" pitchFamily="34" charset="0"/>
                <a:cs typeface="Aharoni" panose="020F0502020204030204" pitchFamily="2" charset="-79"/>
              </a:rPr>
            </a:br>
            <a:br>
              <a:rPr lang="en-US" sz="1600" i="0" cap="none" dirty="0">
                <a:solidFill>
                  <a:schemeClr val="tx2"/>
                </a:solidFill>
                <a:latin typeface="Abadi" panose="020B0604020104020204" pitchFamily="34" charset="0"/>
                <a:cs typeface="Aharoni" panose="020F0502020204030204" pitchFamily="2" charset="-79"/>
              </a:rPr>
            </a:br>
            <a:br>
              <a:rPr lang="en-US" sz="2800" i="0" cap="none" dirty="0">
                <a:solidFill>
                  <a:schemeClr val="tx2"/>
                </a:solidFill>
                <a:latin typeface="Abadi" panose="020B0604020104020204" pitchFamily="34" charset="0"/>
                <a:cs typeface="Aharoni" panose="020F0502020204030204" pitchFamily="2" charset="-79"/>
              </a:rPr>
            </a:br>
            <a:endParaRPr lang="en-US" sz="28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245934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2C6B15-B92C-713D-3BC9-330379D11AD0}"/>
            </a:ext>
          </a:extLst>
        </p:cNvPr>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65087CB7-D0B7-2FB1-7DB5-C66E88009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0C6D353-26FC-6062-6A0E-E057BDEC50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34031B3-8A32-16BF-8DC3-7E8EF00112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E215DCD-CCC8-29C1-9709-D2253E04F5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EB3CC02-DE1D-E31B-4A4D-56B17E1BBC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2679F74-BECD-3014-071E-2C848AA26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B9394DA-1E67-B6F7-5D0D-98487A83F8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B64088A1-EEE3-1B3D-2469-E40B2D36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DBE8C533-5285-36E9-C1C2-399D83A3C5BC}"/>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50A9F7E1-EDE3-C367-2992-1CC9420B7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BC7F1E7B-F250-11DA-A6B5-6FB0CF0110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FE2119B-B660-BEDD-5E2F-C288310F02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ACB9C68-5A0C-FE34-393D-4A58A31BC0AD}"/>
              </a:ext>
            </a:extLst>
          </p:cNvPr>
          <p:cNvSpPr txBox="1"/>
          <p:nvPr/>
        </p:nvSpPr>
        <p:spPr>
          <a:xfrm>
            <a:off x="2835799" y="6283809"/>
            <a:ext cx="4687948"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BB6A1E87-6DB5-517A-47DE-EA4134A79177}"/>
              </a:ext>
            </a:extLst>
          </p:cNvPr>
          <p:cNvSpPr>
            <a:spLocks noGrp="1"/>
          </p:cNvSpPr>
          <p:nvPr>
            <p:ph type="ctrTitle"/>
          </p:nvPr>
        </p:nvSpPr>
        <p:spPr>
          <a:xfrm>
            <a:off x="2944251" y="666917"/>
            <a:ext cx="6558323" cy="5475157"/>
          </a:xfrm>
        </p:spPr>
        <p:txBody>
          <a:bodyPr vert="horz" lIns="91440" tIns="45720" rIns="91440" bIns="45720" rtlCol="0" anchor="t">
            <a:normAutofit fontScale="90000"/>
          </a:bodyPr>
          <a:lstStyle/>
          <a:p>
            <a:r>
              <a:rPr lang="en-US" sz="3200" cap="none" dirty="0">
                <a:solidFill>
                  <a:schemeClr val="tx2"/>
                </a:solidFill>
                <a:latin typeface="Abadi" panose="020B0604020104020204" pitchFamily="34" charset="0"/>
                <a:cs typeface="Aharoni" panose="020F0502020204030204" pitchFamily="2" charset="-79"/>
              </a:rPr>
              <a:t>THESE ARE 10 OF THE DEADLIEST NATURAL DISASTERS IN 2024, PART 2</a:t>
            </a:r>
            <a:br>
              <a:rPr lang="en-US" sz="3200" cap="none" dirty="0">
                <a:solidFill>
                  <a:schemeClr val="tx2"/>
                </a:solidFill>
                <a:latin typeface="Abadi" panose="020B0604020104020204" pitchFamily="34" charset="0"/>
                <a:cs typeface="Aharoni" panose="020F0502020204030204" pitchFamily="2" charset="-79"/>
              </a:rPr>
            </a:br>
            <a:br>
              <a:rPr lang="en-US" sz="320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7. Landslides Claim at Least 250 Lives in Ethiopia</a:t>
            </a: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8. Typhoon Yagi Kills Nearly More Than 500 Across Several Southeast Asian Countries</a:t>
            </a: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9. Landslide Claims at Least 670 Lives in Papua New Guinea</a:t>
            </a: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10. Heat Wave Kills at Least 1,300 During Hajj Pilgrimage in Saudi Arabia</a:t>
            </a:r>
            <a:br>
              <a:rPr lang="en-US" sz="3100" i="0" cap="none" dirty="0">
                <a:solidFill>
                  <a:schemeClr val="tx2"/>
                </a:solidFill>
                <a:latin typeface="Abadi" panose="020B0604020104020204" pitchFamily="34" charset="0"/>
                <a:cs typeface="Aharoni" panose="020F0502020204030204" pitchFamily="2" charset="-79"/>
              </a:rPr>
            </a:br>
            <a:br>
              <a:rPr lang="en-US" sz="3100" i="0" cap="none" dirty="0">
                <a:solidFill>
                  <a:schemeClr val="tx2"/>
                </a:solidFill>
                <a:latin typeface="Abadi" panose="020B0604020104020204" pitchFamily="34" charset="0"/>
                <a:cs typeface="Aharoni" panose="020F0502020204030204" pitchFamily="2" charset="-79"/>
              </a:rPr>
            </a:br>
            <a:r>
              <a:rPr lang="en-US" sz="1800" cap="none" dirty="0">
                <a:solidFill>
                  <a:schemeClr val="tx2"/>
                </a:solidFill>
                <a:latin typeface="Abadi" panose="020B0604020104020204" pitchFamily="34" charset="0"/>
                <a:cs typeface="Aharoni" panose="020F0502020204030204" pitchFamily="2" charset="-79"/>
              </a:rPr>
              <a:t>U.S. World &amp; World Report, December 27, 2024</a:t>
            </a:r>
            <a:endParaRPr lang="en-US" sz="28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191891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84D613-44F3-E5D8-62C2-4F08737F9858}"/>
            </a:ext>
          </a:extLst>
        </p:cNvPr>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F24E18F0-ED2D-E0C6-ACE6-16103B099C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AA35E7A-F9EE-1AB6-A8DF-93B2F5282A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B0A2E94-1BDB-A522-C812-D76A05E2F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01BE7ED-6251-93F8-A763-734EAA200F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89CE926-AF56-7518-2DB3-E14B0C5D11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344BD00-E676-4CE1-AD8E-BAAEB80C96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309E76F-A390-607D-343A-5298B6D85C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F3167970-14B2-DC57-40FC-98F10AF51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77D307FD-DFBC-E8CC-6E5E-0C8E1207EBE0}"/>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65B0FCE1-25E9-4B4F-7A27-75048DCB0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DF6945C5-231C-F9C3-A2EA-EE1DD34F59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38C2625-02FB-9502-8C5B-02DC8FC1CC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43A95DA-1706-7A8B-74EE-4100BAD124C4}"/>
              </a:ext>
            </a:extLst>
          </p:cNvPr>
          <p:cNvSpPr txBox="1"/>
          <p:nvPr/>
        </p:nvSpPr>
        <p:spPr>
          <a:xfrm>
            <a:off x="2835799" y="6283809"/>
            <a:ext cx="4687948"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0DBFF8E9-25B7-170E-3534-A40743725DD2}"/>
              </a:ext>
            </a:extLst>
          </p:cNvPr>
          <p:cNvSpPr>
            <a:spLocks noGrp="1"/>
          </p:cNvSpPr>
          <p:nvPr>
            <p:ph type="ctrTitle"/>
          </p:nvPr>
        </p:nvSpPr>
        <p:spPr>
          <a:xfrm>
            <a:off x="3049545" y="666917"/>
            <a:ext cx="6276567" cy="5475157"/>
          </a:xfrm>
        </p:spPr>
        <p:txBody>
          <a:bodyPr vert="horz" lIns="91440" tIns="45720" rIns="91440" bIns="45720" rtlCol="0" anchor="t">
            <a:normAutofit/>
          </a:bodyPr>
          <a:lstStyle/>
          <a:p>
            <a:r>
              <a:rPr lang="en-US" sz="3200" cap="none" dirty="0">
                <a:solidFill>
                  <a:schemeClr val="tx2"/>
                </a:solidFill>
                <a:latin typeface="Abadi" panose="020B0604020104020204" pitchFamily="34" charset="0"/>
                <a:cs typeface="Aharoni" panose="020F0502020204030204" pitchFamily="2" charset="-79"/>
              </a:rPr>
              <a:t>2023: DELUGES KILLING PEOPLE AND DESTROYING PROPERTY IN VERMONT, NEW YORK, AND MASSACHUSETTS</a:t>
            </a:r>
            <a:br>
              <a:rPr lang="en-US" sz="3200" cap="none" dirty="0">
                <a:solidFill>
                  <a:schemeClr val="tx2"/>
                </a:solidFill>
                <a:latin typeface="Abadi" panose="020B0604020104020204" pitchFamily="34" charset="0"/>
                <a:cs typeface="Aharoni" panose="020F0502020204030204" pitchFamily="2" charset="-79"/>
              </a:rPr>
            </a:br>
            <a:endParaRPr lang="en-US" sz="3100" kern="1200" cap="all" baseline="0" dirty="0">
              <a:solidFill>
                <a:schemeClr val="tx2"/>
              </a:solidFill>
              <a:latin typeface="Abadi" panose="020B0604020104020204" pitchFamily="34" charset="0"/>
              <a:cs typeface="Aharoni" panose="020F0502020204030204" pitchFamily="2" charset="-79"/>
            </a:endParaRPr>
          </a:p>
        </p:txBody>
      </p:sp>
      <p:pic>
        <p:nvPicPr>
          <p:cNvPr id="3" name="Picture 2" descr="A large hole in the road&#10;&#10;Description automatically generated">
            <a:extLst>
              <a:ext uri="{FF2B5EF4-FFF2-40B4-BE49-F238E27FC236}">
                <a16:creationId xmlns:a16="http://schemas.microsoft.com/office/drawing/2014/main" id="{52387E0A-CC38-2C9F-AD14-05941B4986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7937" y="2499684"/>
            <a:ext cx="5792699" cy="3718539"/>
          </a:xfrm>
          <a:prstGeom prst="rect">
            <a:avLst/>
          </a:prstGeom>
        </p:spPr>
      </p:pic>
    </p:spTree>
    <p:extLst>
      <p:ext uri="{BB962C8B-B14F-4D97-AF65-F5344CB8AC3E}">
        <p14:creationId xmlns:p14="http://schemas.microsoft.com/office/powerpoint/2010/main" val="62726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99851"/>
            <a:ext cx="480024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049545" y="666917"/>
            <a:ext cx="6276567" cy="5475157"/>
          </a:xfrm>
        </p:spPr>
        <p:txBody>
          <a:bodyPr vert="horz" lIns="91440" tIns="45720" rIns="91440" bIns="45720" rtlCol="0" anchor="t">
            <a:normAutofit/>
          </a:bodyPr>
          <a:lstStyle/>
          <a:p>
            <a:r>
              <a:rPr lang="en-US" sz="3200" cap="none" dirty="0">
                <a:solidFill>
                  <a:schemeClr val="tx2"/>
                </a:solidFill>
                <a:latin typeface="Abadi" panose="020B0604020104020204" pitchFamily="34" charset="0"/>
                <a:cs typeface="Aharoni" panose="020F0502020204030204" pitchFamily="2" charset="-79"/>
              </a:rPr>
              <a:t>AND VERMONT IN 2024…</a:t>
            </a:r>
            <a:br>
              <a:rPr lang="en-US" sz="3200" i="0" cap="none" dirty="0">
                <a:solidFill>
                  <a:schemeClr val="tx2"/>
                </a:solidFill>
                <a:latin typeface="Abadi" panose="020B0604020104020204" pitchFamily="34" charset="0"/>
                <a:cs typeface="Aharoni" panose="020F0502020204030204" pitchFamily="2" charset="-79"/>
              </a:rPr>
            </a:br>
            <a:endParaRPr lang="en-US" sz="3100" i="0" kern="1200" cap="none" baseline="0" dirty="0">
              <a:solidFill>
                <a:schemeClr val="tx2"/>
              </a:solidFill>
              <a:latin typeface="Abadi" panose="020B0604020104020204" pitchFamily="34" charset="0"/>
              <a:cs typeface="Aharoni" panose="020F0502020204030204" pitchFamily="2" charset="-79"/>
            </a:endParaRPr>
          </a:p>
        </p:txBody>
      </p:sp>
      <p:pic>
        <p:nvPicPr>
          <p:cNvPr id="6" name="Picture 5" descr="A group of people walking through a muddy river">
            <a:extLst>
              <a:ext uri="{FF2B5EF4-FFF2-40B4-BE49-F238E27FC236}">
                <a16:creationId xmlns:a16="http://schemas.microsoft.com/office/drawing/2014/main" id="{9CDF1996-24C1-0BCB-8E2C-616829D8BB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9210" y="1325927"/>
            <a:ext cx="6864270" cy="4897401"/>
          </a:xfrm>
          <a:prstGeom prst="rect">
            <a:avLst/>
          </a:prstGeom>
        </p:spPr>
      </p:pic>
    </p:spTree>
    <p:extLst>
      <p:ext uri="{BB962C8B-B14F-4D97-AF65-F5344CB8AC3E}">
        <p14:creationId xmlns:p14="http://schemas.microsoft.com/office/powerpoint/2010/main" val="23425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51725"/>
            <a:ext cx="448431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084270" y="724792"/>
            <a:ext cx="6276567" cy="5609975"/>
          </a:xfrm>
        </p:spPr>
        <p:txBody>
          <a:bodyPr vert="horz" lIns="91440" tIns="45720" rIns="91440" bIns="45720" rtlCol="0" anchor="t">
            <a:normAutofit/>
          </a:bodyPr>
          <a:lstStyle/>
          <a:p>
            <a:r>
              <a:rPr lang="en-US" sz="3600" cap="none" dirty="0">
                <a:solidFill>
                  <a:schemeClr val="tx2"/>
                </a:solidFill>
                <a:latin typeface="Abadi" panose="020B0604020104020204" pitchFamily="34" charset="0"/>
                <a:cs typeface="Aharoni" panose="020F0502020204030204" pitchFamily="2" charset="-79"/>
              </a:rPr>
              <a:t>WHAT SCIENCE KNOWS AND DOESN’T KNOW ABOUT ATTRIBUTING CLIMATE CHANGE AND EXTREME WEATHER, PART 1</a:t>
            </a:r>
            <a:br>
              <a:rPr lang="en-US" i="0" cap="none" dirty="0">
                <a:solidFill>
                  <a:schemeClr val="tx2"/>
                </a:solidFill>
                <a:latin typeface="Abadi" panose="020B0604020104020204" pitchFamily="34" charset="0"/>
                <a:cs typeface="Aharoni" panose="020F0502020204030204" pitchFamily="2" charset="-79"/>
              </a:rPr>
            </a:br>
            <a:br>
              <a:rPr lang="en-US" sz="3100" i="0" cap="none"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From the science perspective, we can’t confidently relate specific weather events to climate change</a:t>
            </a:r>
            <a:br>
              <a:rPr lang="en-US" sz="2800" i="0" cap="none" dirty="0">
                <a:solidFill>
                  <a:schemeClr val="tx2"/>
                </a:solidFill>
                <a:latin typeface="Abadi" panose="020B0604020104020204" pitchFamily="34" charset="0"/>
                <a:cs typeface="Aharoni" panose="020F0502020204030204" pitchFamily="2" charset="-79"/>
              </a:rPr>
            </a:br>
            <a:br>
              <a:rPr lang="en-US" sz="1600" i="0" cap="none"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Climate is determined by long-term statistical analysis</a:t>
            </a:r>
            <a:endParaRPr lang="en-US" sz="28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203439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FEA7BA-0CC8-D2B3-B7B4-1A7DB64ACDCC}"/>
            </a:ext>
          </a:extLst>
        </p:cNvPr>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1CEA5FE8-F9A8-B0F7-9F85-2C2EEE5FA8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47DBB6E-9274-36E4-D006-E9BA02C884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223D9D3-1443-8D89-FF79-56F0FEF51E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168278-DAC4-7939-BFD0-BAEBAB5CE6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C6782EF-C6E4-90CA-9BFF-B7B7BB45B8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127EA37-EDB6-7145-0577-B2CEA02837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DE752EA-3E83-AB1D-D2C3-0599CBEFDA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2D9E90D6-99DA-7176-F960-1594A8F0C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F88E2D6-7EDD-D829-DF43-86B484FFB79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B0921300-B85A-C847-D256-B190D00CA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682FB8D0-724E-ED8A-61E3-3FE5C066EF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46D7786-DC0D-F143-8ECE-07EF6271A2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E0BD90E-0B20-C554-2973-B946D839507A}"/>
              </a:ext>
            </a:extLst>
          </p:cNvPr>
          <p:cNvSpPr txBox="1"/>
          <p:nvPr/>
        </p:nvSpPr>
        <p:spPr>
          <a:xfrm>
            <a:off x="2835799" y="6251725"/>
            <a:ext cx="448431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33757649-685F-D3D1-6BA3-A7EDCDF5F5FC}"/>
              </a:ext>
            </a:extLst>
          </p:cNvPr>
          <p:cNvSpPr>
            <a:spLocks noGrp="1"/>
          </p:cNvSpPr>
          <p:nvPr>
            <p:ph type="ctrTitle"/>
          </p:nvPr>
        </p:nvSpPr>
        <p:spPr>
          <a:xfrm>
            <a:off x="3084270" y="724792"/>
            <a:ext cx="6276567" cy="5609975"/>
          </a:xfrm>
        </p:spPr>
        <p:txBody>
          <a:bodyPr vert="horz" lIns="91440" tIns="45720" rIns="91440" bIns="45720" rtlCol="0" anchor="t">
            <a:normAutofit/>
          </a:bodyPr>
          <a:lstStyle/>
          <a:p>
            <a:r>
              <a:rPr lang="en-US" sz="3600" cap="none" dirty="0">
                <a:solidFill>
                  <a:schemeClr val="tx2"/>
                </a:solidFill>
                <a:latin typeface="Abadi" panose="020B0604020104020204" pitchFamily="34" charset="0"/>
                <a:cs typeface="Aharoni" panose="020F0502020204030204" pitchFamily="2" charset="-79"/>
              </a:rPr>
              <a:t>WHAT SCIENCE KNOWS AND DOESN’T KNOW ABOUT ATTRIBUTING CLIMATE CHANGE AND EXTREME WEATHER, PART 2</a:t>
            </a:r>
            <a:br>
              <a:rPr lang="en-US" i="0" cap="none" dirty="0">
                <a:solidFill>
                  <a:schemeClr val="tx2"/>
                </a:solidFill>
                <a:latin typeface="Abadi" panose="020B0604020104020204" pitchFamily="34" charset="0"/>
                <a:cs typeface="Aharoni" panose="020F0502020204030204" pitchFamily="2" charset="-79"/>
              </a:rPr>
            </a:br>
            <a:br>
              <a:rPr lang="en-US" sz="3100" i="0" cap="none"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Weather varies moment to moment</a:t>
            </a:r>
            <a:br>
              <a:rPr lang="en-US" sz="2800" i="0" cap="none" dirty="0">
                <a:solidFill>
                  <a:schemeClr val="tx2"/>
                </a:solidFill>
                <a:latin typeface="Abadi" panose="020B0604020104020204" pitchFamily="34" charset="0"/>
                <a:cs typeface="Aharoni" panose="020F0502020204030204" pitchFamily="2" charset="-79"/>
              </a:rPr>
            </a:br>
            <a:br>
              <a:rPr lang="en-US" sz="2800" i="0" cap="none"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Climate is determined by trends in weather variations over time—</a:t>
            </a:r>
            <a:br>
              <a:rPr lang="en-US" sz="2800" i="0" cap="none"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decades and centuries</a:t>
            </a:r>
            <a:endParaRPr lang="en-US" sz="28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421014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875533-E54B-0354-AC26-D7520F0DF305}"/>
            </a:ext>
          </a:extLst>
        </p:cNvPr>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6E8408D1-DF76-BF7F-567E-B9C7AEF67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F11EEF-5E33-24F2-FA9C-37C26B46C4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F4CAB0A-6246-27EF-2C49-A55C3C30C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44CF8D-9F79-BA0C-072B-CEA691B8A8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BDB91BD-0BC7-FB9C-92E0-E1694652D5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CEF75B2-F18B-B4DD-EE22-05FD455154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B77AAD7-2AE4-DD8F-D709-1264D07CCF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2D7F21CA-358A-DDB2-A172-69AB6EDF3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ACCB9B05-542F-BD02-0A52-198AB91CE8CF}"/>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B223A0CA-959C-9C5C-89D6-959B8BF34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7F71280A-C5E4-51F5-654C-5EC784F387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5BCBD5F-C420-6C43-88B2-7ACF325F64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7511AA3-6990-6510-B7E5-DF638C67AD28}"/>
              </a:ext>
            </a:extLst>
          </p:cNvPr>
          <p:cNvSpPr txBox="1"/>
          <p:nvPr/>
        </p:nvSpPr>
        <p:spPr>
          <a:xfrm>
            <a:off x="2835799" y="6251725"/>
            <a:ext cx="448431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583D2652-749E-7FCE-ACE2-C64C2FD9F60F}"/>
              </a:ext>
            </a:extLst>
          </p:cNvPr>
          <p:cNvSpPr>
            <a:spLocks noGrp="1"/>
          </p:cNvSpPr>
          <p:nvPr>
            <p:ph type="ctrTitle"/>
          </p:nvPr>
        </p:nvSpPr>
        <p:spPr>
          <a:xfrm>
            <a:off x="3084270" y="724792"/>
            <a:ext cx="6276567" cy="5609975"/>
          </a:xfrm>
        </p:spPr>
        <p:txBody>
          <a:bodyPr vert="horz" lIns="91440" tIns="45720" rIns="91440" bIns="45720" rtlCol="0" anchor="t">
            <a:normAutofit/>
          </a:bodyPr>
          <a:lstStyle/>
          <a:p>
            <a:r>
              <a:rPr lang="en-US" sz="3200" cap="none" dirty="0">
                <a:solidFill>
                  <a:schemeClr val="tx2"/>
                </a:solidFill>
                <a:latin typeface="Abadi" panose="020B0604020104020204" pitchFamily="34" charset="0"/>
                <a:cs typeface="Aharoni" panose="020F0502020204030204" pitchFamily="2" charset="-79"/>
              </a:rPr>
              <a:t>WHAT SCIENCE KNOWS AND DOESN’T KNOW ABOUT ATTRIBUTING CLIMATE CHANGE AND EXTREME WEATHER, PART 3</a:t>
            </a:r>
            <a:br>
              <a:rPr lang="en-US" sz="3100" i="0" cap="none" dirty="0">
                <a:solidFill>
                  <a:schemeClr val="tx2"/>
                </a:solidFill>
                <a:latin typeface="Abadi" panose="020B0604020104020204" pitchFamily="34" charset="0"/>
                <a:cs typeface="Aharoni" panose="020F0502020204030204" pitchFamily="2" charset="-79"/>
              </a:rPr>
            </a:br>
            <a:br>
              <a:rPr lang="en-US" sz="3100" i="0" cap="none"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Opponents of climate change (including “deniers”) cite the limits on scientific conclusions on causality without large enough data sets</a:t>
            </a:r>
            <a:br>
              <a:rPr lang="en-US" sz="2800" i="0" cap="none" dirty="0">
                <a:solidFill>
                  <a:schemeClr val="tx2"/>
                </a:solidFill>
                <a:latin typeface="Abadi" panose="020B0604020104020204" pitchFamily="34" charset="0"/>
                <a:cs typeface="Aharoni" panose="020F0502020204030204" pitchFamily="2" charset="-79"/>
              </a:rPr>
            </a:br>
            <a:br>
              <a:rPr lang="en-US" sz="2800" i="0" cap="none"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Weather events aren’t scientific proof, but the commonsense connections makes climate sense</a:t>
            </a:r>
            <a:endParaRPr lang="en-US" sz="28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390105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types of climate change">
            <a:extLst>
              <a:ext uri="{FF2B5EF4-FFF2-40B4-BE49-F238E27FC236}">
                <a16:creationId xmlns:a16="http://schemas.microsoft.com/office/drawing/2014/main" id="{C2FCC524-F454-E677-570B-2CA0FCBBB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87" y="19739"/>
            <a:ext cx="11285317" cy="6830198"/>
          </a:xfrm>
          <a:prstGeom prst="rect">
            <a:avLst/>
          </a:prstGeom>
        </p:spPr>
      </p:pic>
    </p:spTree>
    <p:extLst>
      <p:ext uri="{BB962C8B-B14F-4D97-AF65-F5344CB8AC3E}">
        <p14:creationId xmlns:p14="http://schemas.microsoft.com/office/powerpoint/2010/main" val="292768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2C47F0-7A34-ECEB-DAA8-E86AD300729E}"/>
            </a:ext>
          </a:extLst>
        </p:cNvPr>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79AFC6A6-8F9D-F8BA-DA67-1E873A9565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4A1D55-B2B4-DAC8-6CA3-326A5A68E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BFFC7D4-4F75-E07A-C18C-987B8F036E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325B8E0-CB7D-BD37-F4AD-961D0EDD2D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BB57ADE-76FC-F3F2-F685-0645F59DE2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88FA481-AC46-FD57-AB5B-5A05E029A8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E302A97-4F62-A338-0D3D-434CA98F9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B590DFDF-2DF0-61C2-BC89-D0473BFF6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2D1572AB-2AC6-B364-88C8-6B1D7F984043}"/>
              </a:ext>
            </a:extLst>
          </p:cNvPr>
          <p:cNvSpPr>
            <a:spLocks noGrp="1"/>
          </p:cNvSpPr>
          <p:nvPr>
            <p:ph type="ctrTitle"/>
          </p:nvPr>
        </p:nvSpPr>
        <p:spPr>
          <a:xfrm>
            <a:off x="3314979" y="666916"/>
            <a:ext cx="5695175" cy="5347865"/>
          </a:xfrm>
        </p:spPr>
        <p:txBody>
          <a:bodyPr vert="horz" lIns="91440" tIns="45720" rIns="91440" bIns="45720" rtlCol="0" anchor="t">
            <a:normAutofit fontScale="90000"/>
          </a:bodyPr>
          <a:lstStyle/>
          <a:p>
            <a:r>
              <a:rPr lang="en-US" sz="4000" dirty="0">
                <a:solidFill>
                  <a:schemeClr val="tx2"/>
                </a:solidFill>
                <a:latin typeface="Abadi" panose="020B0604020104020204" pitchFamily="34" charset="0"/>
                <a:cs typeface="Aharoni" panose="020F0502020204030204" pitchFamily="2" charset="-79"/>
              </a:rPr>
              <a:t>About David Guenette, Part 1</a:t>
            </a:r>
            <a:br>
              <a:rPr lang="en-US" sz="3600" dirty="0">
                <a:solidFill>
                  <a:schemeClr val="tx2"/>
                </a:solidFill>
                <a:latin typeface="Abadi" panose="020B0604020104020204" pitchFamily="34" charset="0"/>
                <a:cs typeface="Aharoni" panose="020F0502020204030204" pitchFamily="2" charset="-79"/>
              </a:rPr>
            </a:br>
            <a:br>
              <a:rPr lang="en-US" sz="2400"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Student  documentary in 1970 on pollution and greenhouse gases… no, not prescient: the “Greenhouse Effect” was already well-understood </a:t>
            </a:r>
            <a:br>
              <a:rPr lang="en-US" sz="3100" i="0" cap="none" dirty="0">
                <a:solidFill>
                  <a:schemeClr val="tx2"/>
                </a:solidFill>
                <a:latin typeface="Abadi" panose="020B0604020104020204" pitchFamily="34" charset="0"/>
                <a:cs typeface="Aharoni" panose="020F0502020204030204" pitchFamily="2" charset="-79"/>
              </a:rPr>
            </a:b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Author of The Steep Climes Quartet… started series in 2015</a:t>
            </a:r>
            <a:br>
              <a:rPr lang="en-US" sz="3100" i="0" cap="none" dirty="0">
                <a:solidFill>
                  <a:schemeClr val="tx2"/>
                </a:solidFill>
                <a:latin typeface="Abadi" panose="020B0604020104020204" pitchFamily="34" charset="0"/>
                <a:cs typeface="Aharoni" panose="020F0502020204030204" pitchFamily="2" charset="-79"/>
              </a:rPr>
            </a:b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Background in book publishing and digital publishing</a:t>
            </a:r>
            <a:br>
              <a:rPr lang="en-US" sz="3100" i="0" cap="none" dirty="0">
                <a:solidFill>
                  <a:schemeClr val="tx2"/>
                </a:solidFill>
                <a:latin typeface="Abadi" panose="020B0604020104020204" pitchFamily="34" charset="0"/>
                <a:cs typeface="Aharoni" panose="020F0502020204030204" pitchFamily="2" charset="-79"/>
              </a:rPr>
            </a:br>
            <a:endParaRPr lang="en-US" sz="3100" i="0" kern="1200" cap="all" baseline="0" dirty="0">
              <a:solidFill>
                <a:schemeClr val="tx2"/>
              </a:solidFill>
              <a:latin typeface="Abadi" panose="020B0604020104020204" pitchFamily="34" charset="0"/>
              <a:cs typeface="Aharoni" panose="020F0502020204030204" pitchFamily="2" charset="-79"/>
            </a:endParaRPr>
          </a:p>
        </p:txBody>
      </p:sp>
      <p:pic>
        <p:nvPicPr>
          <p:cNvPr id="8" name="Picture Placeholder 7" descr="A close-up of a cover&#10;&#10;Description automatically generated">
            <a:extLst>
              <a:ext uri="{FF2B5EF4-FFF2-40B4-BE49-F238E27FC236}">
                <a16:creationId xmlns:a16="http://schemas.microsoft.com/office/drawing/2014/main" id="{AB42B3AD-017B-536F-D13F-D0DC1DFC078E}"/>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B3650D3E-78C3-038E-4003-181FB32A2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9B8F3242-DB8C-405B-C58E-0E0C25DBDF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8ED749E-2C60-2A97-8D22-1ECC434CFE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0E0B82F-C0B6-FD59-3626-A9C682FAE2F2}"/>
              </a:ext>
            </a:extLst>
          </p:cNvPr>
          <p:cNvSpPr txBox="1"/>
          <p:nvPr/>
        </p:nvSpPr>
        <p:spPr>
          <a:xfrm>
            <a:off x="2835799" y="6251725"/>
            <a:ext cx="4655864"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Tree>
    <p:extLst>
      <p:ext uri="{BB962C8B-B14F-4D97-AF65-F5344CB8AC3E}">
        <p14:creationId xmlns:p14="http://schemas.microsoft.com/office/powerpoint/2010/main" val="287733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showing the number of co2&#10;&#10;Description automatically generated">
            <a:extLst>
              <a:ext uri="{FF2B5EF4-FFF2-40B4-BE49-F238E27FC236}">
                <a16:creationId xmlns:a16="http://schemas.microsoft.com/office/drawing/2014/main" id="{044D9595-62F2-7EC2-004D-AA34CC944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929962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35683"/>
            <a:ext cx="4655864"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6276567" cy="5475157"/>
          </a:xfrm>
        </p:spPr>
        <p:txBody>
          <a:bodyPr vert="horz" lIns="91440" tIns="45720" rIns="91440" bIns="45720" rtlCol="0" anchor="t">
            <a:normAutofit/>
          </a:bodyPr>
          <a:lstStyle/>
          <a:p>
            <a:r>
              <a:rPr lang="en-US" sz="3200" cap="none" dirty="0">
                <a:solidFill>
                  <a:schemeClr val="tx2"/>
                </a:solidFill>
                <a:latin typeface="Abadi" panose="020B0604020104020204" pitchFamily="34" charset="0"/>
                <a:cs typeface="Aharoni" panose="020F0502020204030204" pitchFamily="2" charset="-79"/>
              </a:rPr>
              <a:t>GREENHOUSE GAS PROGRESS? PART 1 </a:t>
            </a:r>
            <a:br>
              <a:rPr lang="en-US" dirty="0">
                <a:solidFill>
                  <a:schemeClr val="tx2"/>
                </a:solidFill>
                <a:latin typeface="Abadi" panose="020B0604020104020204" pitchFamily="34" charset="0"/>
                <a:cs typeface="Aharoni" panose="020F0502020204030204" pitchFamily="2" charset="-79"/>
              </a:rPr>
            </a:br>
            <a:br>
              <a:rPr lang="en-US" sz="3200"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NOAA data and models help scientists track the global carbon cycle and greenhouse gas emissions from fossil fuels and these are projected to reach a record 36.8 billion metric tons in 2023, an increase of 1.1% over 2022</a:t>
            </a:r>
            <a:br>
              <a:rPr lang="en-US" sz="3600" i="0" cap="none" dirty="0">
                <a:solidFill>
                  <a:schemeClr val="tx2"/>
                </a:solidFill>
                <a:latin typeface="Abadi" panose="020B0604020104020204" pitchFamily="34" charset="0"/>
                <a:cs typeface="Aharoni" panose="020F0502020204030204" pitchFamily="2" charset="-79"/>
              </a:rPr>
            </a:br>
            <a:endParaRPr lang="en-US" sz="36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176515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03599"/>
            <a:ext cx="4639822"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6276567" cy="5475157"/>
          </a:xfrm>
        </p:spPr>
        <p:txBody>
          <a:bodyPr vert="horz" lIns="91440" tIns="45720" rIns="91440" bIns="45720" rtlCol="0" anchor="t">
            <a:normAutofit/>
          </a:bodyPr>
          <a:lstStyle/>
          <a:p>
            <a:r>
              <a:rPr lang="en-US" sz="3200" cap="none" dirty="0">
                <a:solidFill>
                  <a:schemeClr val="tx2"/>
                </a:solidFill>
                <a:latin typeface="Abadi" panose="020B0604020104020204" pitchFamily="34" charset="0"/>
                <a:cs typeface="Aharoni" panose="020F0502020204030204" pitchFamily="2" charset="-79"/>
              </a:rPr>
              <a:t>GREENHOUSE GAS PROGRESS? PART 2</a:t>
            </a:r>
            <a:br>
              <a:rPr lang="en-US" dirty="0">
                <a:solidFill>
                  <a:schemeClr val="tx2"/>
                </a:solidFill>
                <a:latin typeface="Abadi" panose="020B0604020104020204" pitchFamily="34" charset="0"/>
                <a:cs typeface="Aharoni" panose="020F0502020204030204" pitchFamily="2" charset="-79"/>
              </a:rPr>
            </a:br>
            <a:br>
              <a:rPr lang="en-US" sz="3200"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Declining coal use helped shrink U.S. greenhouse gas emissions 3%, according to new estimates from the Global Carbon Project, even as global emissions keep the world on a path to exceed 1.5</a:t>
            </a:r>
            <a:r>
              <a:rPr lang="en-US" sz="2800" i="0" cap="none" dirty="0">
                <a:solidFill>
                  <a:schemeClr val="tx2"/>
                </a:solidFill>
                <a:latin typeface="Calibri" panose="020F0502020204030204" pitchFamily="34" charset="0"/>
                <a:cs typeface="Calibri" panose="020F0502020204030204" pitchFamily="34" charset="0"/>
              </a:rPr>
              <a:t>⁰</a:t>
            </a:r>
            <a:r>
              <a:rPr lang="en-US" sz="2800" i="0" cap="none" dirty="0">
                <a:solidFill>
                  <a:schemeClr val="tx2"/>
                </a:solidFill>
                <a:latin typeface="Abadi" panose="020B0604020104020204" pitchFamily="34" charset="0"/>
                <a:cs typeface="Aharoni" panose="020F0502020204030204" pitchFamily="2" charset="-79"/>
              </a:rPr>
              <a:t> Celsius of warming before 2030 and 1.7</a:t>
            </a:r>
            <a:r>
              <a:rPr lang="en-US" sz="2800" i="0" cap="none" dirty="0">
                <a:solidFill>
                  <a:schemeClr val="tx2"/>
                </a:solidFill>
                <a:latin typeface="Calibri" panose="020F0502020204030204" pitchFamily="34" charset="0"/>
                <a:cs typeface="Calibri" panose="020F0502020204030204" pitchFamily="34" charset="0"/>
              </a:rPr>
              <a:t>⁰</a:t>
            </a:r>
            <a:r>
              <a:rPr lang="en-US" sz="2800" i="0" cap="none" dirty="0">
                <a:solidFill>
                  <a:schemeClr val="tx2"/>
                </a:solidFill>
                <a:latin typeface="Abadi" panose="020B0604020104020204" pitchFamily="34" charset="0"/>
                <a:cs typeface="Aharoni" panose="020F0502020204030204" pitchFamily="2" charset="-79"/>
              </a:rPr>
              <a:t> degrees soon after</a:t>
            </a:r>
            <a:br>
              <a:rPr lang="en-US" sz="3200" cap="none" dirty="0">
                <a:solidFill>
                  <a:schemeClr val="tx2"/>
                </a:solidFill>
                <a:latin typeface="Abadi" panose="020B0604020104020204" pitchFamily="34" charset="0"/>
                <a:cs typeface="Aharoni" panose="020F0502020204030204" pitchFamily="2" charset="-79"/>
              </a:rPr>
            </a:br>
            <a:endParaRPr lang="en-US" sz="36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34839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19641"/>
            <a:ext cx="4607738"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5901583" cy="5475157"/>
          </a:xfrm>
        </p:spPr>
        <p:txBody>
          <a:bodyPr vert="horz" lIns="91440" tIns="45720" rIns="91440" bIns="45720" rtlCol="0" anchor="t">
            <a:normAutofit fontScale="90000"/>
          </a:bodyPr>
          <a:lstStyle/>
          <a:p>
            <a:r>
              <a:rPr lang="en-US" sz="3600" cap="none" dirty="0">
                <a:solidFill>
                  <a:schemeClr val="tx2"/>
                </a:solidFill>
                <a:latin typeface="Abadi" panose="020B0604020104020204" pitchFamily="34" charset="0"/>
                <a:cs typeface="Aharoni" panose="020F0502020204030204" pitchFamily="2" charset="-79"/>
              </a:rPr>
              <a:t>PROGRESS IS POSSIBLE</a:t>
            </a:r>
            <a:br>
              <a:rPr lang="en-US" cap="none" dirty="0">
                <a:solidFill>
                  <a:schemeClr val="tx2"/>
                </a:solidFill>
                <a:latin typeface="Abadi" panose="020B0604020104020204" pitchFamily="34" charset="0"/>
                <a:cs typeface="Aharoni" panose="020F0502020204030204" pitchFamily="2" charset="-79"/>
              </a:rPr>
            </a:br>
            <a:br>
              <a:rPr lang="en-US" sz="3200"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In 2021, the Infrastructure and Jobs Act passed, containing many big budget items to help fight climate change </a:t>
            </a:r>
            <a:br>
              <a:rPr lang="en-US" sz="3100" i="0" cap="none" dirty="0">
                <a:solidFill>
                  <a:schemeClr val="tx2"/>
                </a:solidFill>
                <a:latin typeface="Abadi" panose="020B0604020104020204" pitchFamily="34" charset="0"/>
                <a:cs typeface="Aharoni" panose="020F0502020204030204" pitchFamily="2" charset="-79"/>
              </a:rPr>
            </a:b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In 2022, The Inflation Reduction Act passed, representing the most significant budget and sets of programs so far to address climate change</a:t>
            </a:r>
            <a:br>
              <a:rPr lang="en-US" sz="3600" i="0" cap="none" dirty="0">
                <a:solidFill>
                  <a:schemeClr val="tx2"/>
                </a:solidFill>
                <a:latin typeface="Abadi" panose="020B0604020104020204" pitchFamily="34" charset="0"/>
                <a:cs typeface="Aharoni" panose="020F0502020204030204" pitchFamily="2" charset="-79"/>
              </a:rPr>
            </a:br>
            <a:br>
              <a:rPr lang="en-US" sz="3200" cap="none" dirty="0">
                <a:solidFill>
                  <a:schemeClr val="tx2"/>
                </a:solidFill>
                <a:latin typeface="Abadi" panose="020B0604020104020204" pitchFamily="34" charset="0"/>
                <a:cs typeface="Aharoni" panose="020F0502020204030204" pitchFamily="2" charset="-79"/>
              </a:rPr>
            </a:br>
            <a:endParaRPr lang="en-US" sz="36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181718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99851"/>
            <a:ext cx="4655864"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5901583" cy="5475157"/>
          </a:xfrm>
        </p:spPr>
        <p:txBody>
          <a:bodyPr vert="horz" lIns="91440" tIns="45720" rIns="91440" bIns="45720" rtlCol="0" anchor="t">
            <a:normAutofit/>
          </a:bodyPr>
          <a:lstStyle/>
          <a:p>
            <a:r>
              <a:rPr lang="en-US" sz="3200" cap="none" dirty="0">
                <a:solidFill>
                  <a:schemeClr val="tx2"/>
                </a:solidFill>
                <a:latin typeface="Abadi" panose="020B0604020104020204" pitchFamily="34" charset="0"/>
                <a:cs typeface="Aharoni" panose="020F0502020204030204" pitchFamily="2" charset="-79"/>
              </a:rPr>
              <a:t>THE PRESENT DAY... GHG PROGRESS IN U.S.</a:t>
            </a:r>
            <a:br>
              <a:rPr lang="en-US" sz="3200" cap="none" dirty="0">
                <a:solidFill>
                  <a:schemeClr val="tx2"/>
                </a:solidFill>
                <a:latin typeface="Abadi" panose="020B0604020104020204" pitchFamily="34" charset="0"/>
                <a:cs typeface="Aharoni" panose="020F0502020204030204" pitchFamily="2" charset="-79"/>
              </a:rPr>
            </a:br>
            <a:br>
              <a:rPr lang="en-US" sz="3200" i="0" cap="none" dirty="0">
                <a:solidFill>
                  <a:schemeClr val="tx2"/>
                </a:solidFill>
                <a:latin typeface="Abadi" panose="020B0604020104020204" pitchFamily="34" charset="0"/>
                <a:cs typeface="Aharoni" panose="020F0502020204030204" pitchFamily="2" charset="-79"/>
              </a:rPr>
            </a:br>
            <a:br>
              <a:rPr lang="en-US" sz="3200" cap="none" dirty="0">
                <a:solidFill>
                  <a:schemeClr val="tx2"/>
                </a:solidFill>
                <a:latin typeface="Abadi" panose="020B0604020104020204" pitchFamily="34" charset="0"/>
                <a:cs typeface="Aharoni" panose="020F0502020204030204" pitchFamily="2" charset="-79"/>
              </a:rPr>
            </a:br>
            <a:endParaRPr lang="en-US" sz="3200" i="0" kern="1200" cap="all" baseline="0" dirty="0">
              <a:solidFill>
                <a:schemeClr val="tx2"/>
              </a:solidFill>
              <a:latin typeface="Abadi" panose="020B0604020104020204" pitchFamily="34" charset="0"/>
              <a:cs typeface="Aharoni" panose="020F0502020204030204" pitchFamily="2" charset="-79"/>
            </a:endParaRPr>
          </a:p>
        </p:txBody>
      </p:sp>
      <p:pic>
        <p:nvPicPr>
          <p:cNvPr id="3" name="Picture 2" descr="A graph showing the global carbon dioxide emissions&#10;&#10;Description automatically generated">
            <a:extLst>
              <a:ext uri="{FF2B5EF4-FFF2-40B4-BE49-F238E27FC236}">
                <a16:creationId xmlns:a16="http://schemas.microsoft.com/office/drawing/2014/main" id="{C6EEF1E2-772D-2FFD-7106-BA04CBD749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560" y="1564199"/>
            <a:ext cx="7005112" cy="4835591"/>
          </a:xfrm>
          <a:prstGeom prst="rect">
            <a:avLst/>
          </a:prstGeom>
        </p:spPr>
      </p:pic>
    </p:spTree>
    <p:extLst>
      <p:ext uri="{BB962C8B-B14F-4D97-AF65-F5344CB8AC3E}">
        <p14:creationId xmlns:p14="http://schemas.microsoft.com/office/powerpoint/2010/main" val="134380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37" y="-44439"/>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51725"/>
            <a:ext cx="4529079"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5901583" cy="5475157"/>
          </a:xfrm>
        </p:spPr>
        <p:txBody>
          <a:bodyPr vert="horz" lIns="91440" tIns="45720" rIns="91440" bIns="45720" rtlCol="0" anchor="t">
            <a:normAutofit/>
          </a:bodyPr>
          <a:lstStyle/>
          <a:p>
            <a:r>
              <a:rPr lang="en-US" sz="3200" cap="none" dirty="0">
                <a:solidFill>
                  <a:schemeClr val="tx2"/>
                </a:solidFill>
                <a:latin typeface="Abadi" panose="020B0604020104020204" pitchFamily="34" charset="0"/>
                <a:cs typeface="Aharoni" panose="020F0502020204030204" pitchFamily="2" charset="-79"/>
              </a:rPr>
              <a:t>THE PRESENT DAY... GHG STILL GROWING WORLDWIDE</a:t>
            </a:r>
            <a:br>
              <a:rPr lang="en-US" cap="none" dirty="0">
                <a:solidFill>
                  <a:schemeClr val="tx2"/>
                </a:solidFill>
                <a:latin typeface="Abadi" panose="020B0604020104020204" pitchFamily="34" charset="0"/>
                <a:cs typeface="Aharoni" panose="020F0502020204030204" pitchFamily="2" charset="-79"/>
              </a:rPr>
            </a:br>
            <a:br>
              <a:rPr lang="en-US" sz="3600" i="0" cap="none" dirty="0">
                <a:solidFill>
                  <a:schemeClr val="tx2"/>
                </a:solidFill>
                <a:latin typeface="Abadi" panose="020B0604020104020204" pitchFamily="34" charset="0"/>
                <a:cs typeface="Aharoni" panose="020F0502020204030204" pitchFamily="2" charset="-79"/>
              </a:rPr>
            </a:br>
            <a:br>
              <a:rPr lang="en-US" sz="3200" cap="none" dirty="0">
                <a:solidFill>
                  <a:schemeClr val="tx2"/>
                </a:solidFill>
                <a:latin typeface="Abadi" panose="020B0604020104020204" pitchFamily="34" charset="0"/>
                <a:cs typeface="Aharoni" panose="020F0502020204030204" pitchFamily="2" charset="-79"/>
              </a:rPr>
            </a:br>
            <a:endParaRPr lang="en-US" sz="3600" i="0" kern="1200" cap="all" baseline="0" dirty="0">
              <a:solidFill>
                <a:schemeClr val="tx2"/>
              </a:solidFill>
              <a:latin typeface="Abadi" panose="020B0604020104020204" pitchFamily="34" charset="0"/>
              <a:cs typeface="Aharoni" panose="020F0502020204030204" pitchFamily="2" charset="-79"/>
            </a:endParaRPr>
          </a:p>
        </p:txBody>
      </p:sp>
      <p:pic>
        <p:nvPicPr>
          <p:cNvPr id="5" name="Picture 4" descr="A graph showing the growth of gas emissions&#10;&#10;Description automatically generated">
            <a:extLst>
              <a:ext uri="{FF2B5EF4-FFF2-40B4-BE49-F238E27FC236}">
                <a16:creationId xmlns:a16="http://schemas.microsoft.com/office/drawing/2014/main" id="{AE3BBFBC-3DD8-1509-5C47-DA8A4E4FA0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2748" y="1570813"/>
            <a:ext cx="7070220" cy="4761906"/>
          </a:xfrm>
          <a:prstGeom prst="rect">
            <a:avLst/>
          </a:prstGeom>
        </p:spPr>
      </p:pic>
    </p:spTree>
    <p:extLst>
      <p:ext uri="{BB962C8B-B14F-4D97-AF65-F5344CB8AC3E}">
        <p14:creationId xmlns:p14="http://schemas.microsoft.com/office/powerpoint/2010/main" val="184422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783009-C462-70DA-EA89-8BEA61A39E0E}"/>
            </a:ext>
          </a:extLst>
        </p:cNvPr>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5A1FFF58-270A-BC16-33CC-0F649C65D5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511EE14-9211-0E69-CCB5-DF7B653940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7827F56-EDCE-6D4E-A2D7-5AD46D7395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F3654AC-BEBD-5AFA-5F3A-5F87515882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4645AC4-69E3-8F20-95F0-B7A84C0B4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0791F6D-05B5-1468-95CC-647262390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73C62F1-5B9E-B287-7F69-C6369C337C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E67A235E-2445-EBA6-68A1-01CE241D1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7CD2C032-833F-ADF3-2D5D-8085883BE8DC}"/>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4AE2BD32-47FC-C884-C87C-6E68764389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014AB075-141D-298E-5536-463120C8ED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BA43506-FC33-5F2F-FC12-EA8A9799D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278A50F-B6F9-92CC-379A-CBAB709449E4}"/>
              </a:ext>
            </a:extLst>
          </p:cNvPr>
          <p:cNvSpPr txBox="1"/>
          <p:nvPr/>
        </p:nvSpPr>
        <p:spPr>
          <a:xfrm>
            <a:off x="2835799" y="6251725"/>
            <a:ext cx="4396762"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7339EE90-70CF-A780-4106-8D599305241B}"/>
              </a:ext>
            </a:extLst>
          </p:cNvPr>
          <p:cNvSpPr>
            <a:spLocks noGrp="1"/>
          </p:cNvSpPr>
          <p:nvPr>
            <p:ph type="ctrTitle"/>
          </p:nvPr>
        </p:nvSpPr>
        <p:spPr>
          <a:xfrm>
            <a:off x="2968520" y="666917"/>
            <a:ext cx="5901583" cy="5475157"/>
          </a:xfrm>
        </p:spPr>
        <p:txBody>
          <a:bodyPr vert="horz" lIns="91440" tIns="45720" rIns="91440" bIns="45720" rtlCol="0" anchor="t">
            <a:normAutofit/>
          </a:bodyPr>
          <a:lstStyle/>
          <a:p>
            <a:r>
              <a:rPr lang="en-US" sz="3200" cap="none" dirty="0">
                <a:solidFill>
                  <a:schemeClr val="tx2"/>
                </a:solidFill>
                <a:latin typeface="Abadi" panose="020B0604020104020204" pitchFamily="34" charset="0"/>
                <a:cs typeface="Aharoni" panose="020F0502020204030204" pitchFamily="2" charset="-79"/>
              </a:rPr>
              <a:t>THE PRESENT DAY... GHG STILL GROWING WORLDWIDE</a:t>
            </a:r>
            <a:br>
              <a:rPr lang="en-US" sz="3200" cap="none" dirty="0">
                <a:solidFill>
                  <a:schemeClr val="tx2"/>
                </a:solidFill>
                <a:latin typeface="Abadi" panose="020B0604020104020204" pitchFamily="34" charset="0"/>
                <a:cs typeface="Aharoni" panose="020F0502020204030204" pitchFamily="2" charset="-79"/>
              </a:rPr>
            </a:br>
            <a:br>
              <a:rPr lang="en-US" sz="3200" i="0" cap="none" dirty="0">
                <a:solidFill>
                  <a:schemeClr val="tx2"/>
                </a:solidFill>
                <a:latin typeface="Abadi" panose="020B0604020104020204" pitchFamily="34" charset="0"/>
                <a:cs typeface="Aharoni" panose="020F0502020204030204" pitchFamily="2" charset="-79"/>
              </a:rPr>
            </a:br>
            <a:br>
              <a:rPr lang="en-US" sz="3200" cap="none" dirty="0">
                <a:solidFill>
                  <a:schemeClr val="tx2"/>
                </a:solidFill>
                <a:latin typeface="Abadi" panose="020B0604020104020204" pitchFamily="34" charset="0"/>
                <a:cs typeface="Aharoni" panose="020F0502020204030204" pitchFamily="2" charset="-79"/>
              </a:rPr>
            </a:br>
            <a:endParaRPr lang="en-US" sz="3200" i="0" kern="1200" cap="all" baseline="0" dirty="0">
              <a:solidFill>
                <a:schemeClr val="tx2"/>
              </a:solidFill>
              <a:latin typeface="Abadi" panose="020B0604020104020204" pitchFamily="34" charset="0"/>
              <a:cs typeface="Aharoni" panose="020F0502020204030204" pitchFamily="2" charset="-79"/>
            </a:endParaRPr>
          </a:p>
        </p:txBody>
      </p:sp>
      <p:pic>
        <p:nvPicPr>
          <p:cNvPr id="6" name="Picture 5" descr="A graph showing the growth of fossil fuels&#10;&#10;AI-generated content may be incorrect.">
            <a:extLst>
              <a:ext uri="{FF2B5EF4-FFF2-40B4-BE49-F238E27FC236}">
                <a16:creationId xmlns:a16="http://schemas.microsoft.com/office/drawing/2014/main" id="{0A569D6A-7E4A-8255-CA11-048ECFF23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272" y="30581"/>
            <a:ext cx="9978189" cy="6911974"/>
          </a:xfrm>
          <a:prstGeom prst="rect">
            <a:avLst/>
          </a:prstGeom>
        </p:spPr>
      </p:pic>
    </p:spTree>
    <p:extLst>
      <p:ext uri="{BB962C8B-B14F-4D97-AF65-F5344CB8AC3E}">
        <p14:creationId xmlns:p14="http://schemas.microsoft.com/office/powerpoint/2010/main" val="13901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51725"/>
            <a:ext cx="448431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6041635" cy="5475157"/>
          </a:xfrm>
        </p:spPr>
        <p:txBody>
          <a:bodyPr vert="horz" lIns="91440" tIns="45720" rIns="91440" bIns="45720" rtlCol="0" anchor="t">
            <a:normAutofit fontScale="90000"/>
          </a:bodyPr>
          <a:lstStyle/>
          <a:p>
            <a:r>
              <a:rPr lang="en-US" sz="3600" cap="none" dirty="0">
                <a:solidFill>
                  <a:schemeClr val="tx2"/>
                </a:solidFill>
                <a:latin typeface="Abadi" panose="020B0604020104020204" pitchFamily="34" charset="0"/>
                <a:cs typeface="Aharoni" panose="020F0502020204030204" pitchFamily="2" charset="-79"/>
              </a:rPr>
              <a:t>IMAGINING THE BERKSHIRE CLIMATE FUTURE: WEATHER</a:t>
            </a:r>
            <a:br>
              <a:rPr lang="en-US" dirty="0">
                <a:solidFill>
                  <a:schemeClr val="tx2"/>
                </a:solidFill>
                <a:latin typeface="Abadi" panose="020B0604020104020204" pitchFamily="34" charset="0"/>
                <a:cs typeface="Aharoni" panose="020F0502020204030204" pitchFamily="2" charset="-79"/>
              </a:rPr>
            </a:br>
            <a:br>
              <a:rPr lang="en-US" sz="36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Storms, rain, floods, fires, heat… a lot like 2023 and 2024</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Most days will still seem normal, but there will be more destructive weather, and it will keep getting worse, and this has economic and social consequences</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As the decades pass, more frequent extreme weather events occur</a:t>
            </a:r>
            <a:endParaRPr lang="en-US" sz="31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49469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51725"/>
            <a:ext cx="4752117"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6041635" cy="5475157"/>
          </a:xfrm>
        </p:spPr>
        <p:txBody>
          <a:bodyPr vert="horz" lIns="91440" tIns="45720" rIns="91440" bIns="45720" rtlCol="0" anchor="t">
            <a:normAutofit fontScale="90000"/>
          </a:bodyPr>
          <a:lstStyle/>
          <a:p>
            <a:r>
              <a:rPr lang="en-US" sz="3600" cap="none" dirty="0">
                <a:solidFill>
                  <a:schemeClr val="tx2"/>
                </a:solidFill>
                <a:latin typeface="Abadi" panose="020B0604020104020204" pitchFamily="34" charset="0"/>
                <a:cs typeface="Aharoni" panose="020F0502020204030204" pitchFamily="2" charset="-79"/>
              </a:rPr>
              <a:t>IMAGINING THE BERKSHIRE CLIMATE FUTURE: AGRICULTURE</a:t>
            </a:r>
            <a:br>
              <a:rPr lang="en-US" i="0" cap="none" dirty="0">
                <a:solidFill>
                  <a:schemeClr val="tx2"/>
                </a:solidFill>
                <a:latin typeface="Abadi" panose="020B0604020104020204" pitchFamily="34" charset="0"/>
                <a:cs typeface="Aharoni" panose="020F0502020204030204" pitchFamily="2" charset="-79"/>
              </a:rPr>
            </a:br>
            <a:br>
              <a:rPr lang="en-US" sz="3600" i="0" u="sng"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Climate change will drive domestic and imported food production areas toward reduced yields, raising costs and food supply problems and causing unrest and conflict</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There may be local agricultural opportunities and growth in New England farming</a:t>
            </a:r>
            <a:br>
              <a:rPr lang="en-US" sz="3100" i="0" cap="none" dirty="0">
                <a:solidFill>
                  <a:schemeClr val="tx2"/>
                </a:solidFill>
                <a:latin typeface="Abadi" panose="020B0604020104020204" pitchFamily="34" charset="0"/>
                <a:cs typeface="Aharoni" panose="020F0502020204030204" pitchFamily="2" charset="-79"/>
              </a:rPr>
            </a:br>
            <a:br>
              <a:rPr lang="en-US" sz="3100" i="0" cap="none" dirty="0">
                <a:solidFill>
                  <a:schemeClr val="tx2"/>
                </a:solidFill>
                <a:latin typeface="Abadi" panose="020B0604020104020204" pitchFamily="34" charset="0"/>
                <a:cs typeface="Aharoni" panose="020F0502020204030204" pitchFamily="2" charset="-79"/>
              </a:rPr>
            </a:br>
            <a:br>
              <a:rPr lang="en-US" sz="3100" i="0" cap="none" dirty="0">
                <a:solidFill>
                  <a:schemeClr val="tx2"/>
                </a:solidFill>
                <a:latin typeface="Abadi" panose="020B0604020104020204" pitchFamily="34" charset="0"/>
                <a:cs typeface="Aharoni" panose="020F0502020204030204" pitchFamily="2" charset="-79"/>
              </a:rPr>
            </a:br>
            <a:br>
              <a:rPr lang="en-US" sz="3100" i="0" cap="none" dirty="0">
                <a:solidFill>
                  <a:schemeClr val="tx2"/>
                </a:solidFill>
                <a:latin typeface="Abadi" panose="020B0604020104020204" pitchFamily="34" charset="0"/>
                <a:cs typeface="Aharoni" panose="020F0502020204030204" pitchFamily="2" charset="-79"/>
              </a:rPr>
            </a:br>
            <a:br>
              <a:rPr lang="en-US" sz="3600" i="0" cap="none" dirty="0">
                <a:solidFill>
                  <a:schemeClr val="tx2"/>
                </a:solidFill>
                <a:latin typeface="Abadi" panose="020B0604020104020204" pitchFamily="34" charset="0"/>
                <a:cs typeface="Aharoni" panose="020F0502020204030204" pitchFamily="2" charset="-79"/>
              </a:rPr>
            </a:br>
            <a:br>
              <a:rPr lang="en-US" sz="3200" cap="none" dirty="0">
                <a:solidFill>
                  <a:schemeClr val="tx2"/>
                </a:solidFill>
                <a:latin typeface="Abadi" panose="020B0604020104020204" pitchFamily="34" charset="0"/>
                <a:cs typeface="Aharoni" panose="020F0502020204030204" pitchFamily="2" charset="-79"/>
              </a:rPr>
            </a:br>
            <a:endParaRPr lang="en-US" sz="36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4541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35683"/>
            <a:ext cx="4687948"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6221427" cy="5475157"/>
          </a:xfrm>
        </p:spPr>
        <p:txBody>
          <a:bodyPr vert="horz" lIns="91440" tIns="45720" rIns="91440" bIns="45720" rtlCol="0" anchor="t">
            <a:normAutofit fontScale="90000"/>
          </a:bodyPr>
          <a:lstStyle/>
          <a:p>
            <a:r>
              <a:rPr lang="en-US" sz="3600" cap="none" dirty="0">
                <a:solidFill>
                  <a:schemeClr val="tx2"/>
                </a:solidFill>
                <a:latin typeface="Abadi" panose="020B0604020104020204" pitchFamily="34" charset="0"/>
                <a:cs typeface="Aharoni" panose="020F0502020204030204" pitchFamily="2" charset="-79"/>
              </a:rPr>
              <a:t>IMAGINING THE BERKSHIRE CLIMATE FUTURE: ECONOMY</a:t>
            </a:r>
            <a:br>
              <a:rPr lang="en-US" sz="3600" i="0" cap="none" dirty="0">
                <a:solidFill>
                  <a:schemeClr val="tx2"/>
                </a:solidFill>
                <a:latin typeface="Abadi" panose="020B0604020104020204" pitchFamily="34" charset="0"/>
                <a:cs typeface="Aharoni" panose="020F0502020204030204" pitchFamily="2" charset="-79"/>
              </a:rPr>
            </a:br>
            <a:br>
              <a:rPr lang="en-US" sz="3600" i="0" u="sng"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Costs rise as infrastructure repair from extreme weather events put pressure on taxes, along with new climate change mitigation projects</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Climate change will present increases in costs for insurance, food, energy, and healthcare, taxes, construction, putting more pressure on a household’s budget </a:t>
            </a:r>
            <a:br>
              <a:rPr lang="en-US" sz="3100" i="0" cap="none" dirty="0">
                <a:solidFill>
                  <a:schemeClr val="tx2"/>
                </a:solidFill>
                <a:latin typeface="Abadi" panose="020B0604020104020204" pitchFamily="34" charset="0"/>
                <a:cs typeface="Aharoni" panose="020F0502020204030204" pitchFamily="2" charset="-79"/>
              </a:rPr>
            </a:br>
            <a:endParaRPr lang="en-US" sz="36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361675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314980" y="666916"/>
            <a:ext cx="5430358" cy="5347865"/>
          </a:xfrm>
        </p:spPr>
        <p:txBody>
          <a:bodyPr vert="horz" lIns="91440" tIns="45720" rIns="91440" bIns="45720" rtlCol="0" anchor="t">
            <a:normAutofit fontScale="90000"/>
          </a:bodyPr>
          <a:lstStyle/>
          <a:p>
            <a:r>
              <a:rPr lang="en-US" sz="4000" dirty="0">
                <a:solidFill>
                  <a:schemeClr val="tx2"/>
                </a:solidFill>
                <a:latin typeface="Abadi" panose="020B0604020104020204" pitchFamily="34" charset="0"/>
                <a:cs typeface="Aharoni" panose="020F0502020204030204" pitchFamily="2" charset="-79"/>
              </a:rPr>
              <a:t>About David Guenette, Part 2</a:t>
            </a:r>
            <a:br>
              <a:rPr lang="en-US" sz="3600" dirty="0">
                <a:solidFill>
                  <a:schemeClr val="tx2"/>
                </a:solidFill>
                <a:latin typeface="Abadi" panose="020B0604020104020204" pitchFamily="34" charset="0"/>
                <a:cs typeface="Aharoni" panose="020F0502020204030204" pitchFamily="2" charset="-79"/>
              </a:rPr>
            </a:br>
            <a:br>
              <a:rPr lang="en-US" sz="2400"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Climate change autodidact since 2007, climate blogger</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Founded </a:t>
            </a:r>
            <a:r>
              <a:rPr lang="en-US" sz="3100" i="0" cap="none" dirty="0" err="1">
                <a:solidFill>
                  <a:schemeClr val="tx2"/>
                </a:solidFill>
                <a:latin typeface="Abadi" panose="020B0604020104020204" pitchFamily="34" charset="0"/>
                <a:cs typeface="Aharoni" panose="020F0502020204030204" pitchFamily="2" charset="-79"/>
              </a:rPr>
              <a:t>RetroSheath</a:t>
            </a:r>
            <a:r>
              <a:rPr lang="en-US" sz="3100" i="0" cap="none" dirty="0">
                <a:solidFill>
                  <a:schemeClr val="tx2"/>
                </a:solidFill>
                <a:latin typeface="Abadi" panose="020B0604020104020204" pitchFamily="34" charset="0"/>
                <a:cs typeface="Aharoni" panose="020F0502020204030204" pitchFamily="2" charset="-79"/>
              </a:rPr>
              <a:t>, a D.E.R. start-up</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Resident of Berkshires for two decades</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Member of Citizens’ Climate Lobby (CCL) and 350Mass.Org-Berkshires</a:t>
            </a:r>
            <a:endParaRPr lang="en-US" sz="3100" i="0" kern="1200" cap="all" baseline="0" dirty="0">
              <a:solidFill>
                <a:schemeClr val="tx2"/>
              </a:solidFill>
              <a:latin typeface="Abadi" panose="020B0604020104020204" pitchFamily="34" charset="0"/>
              <a:cs typeface="Aharoni" panose="020F0502020204030204" pitchFamily="2" charset="-79"/>
            </a:endParaRPr>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51725"/>
            <a:ext cx="4655864"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Tree>
    <p:extLst>
      <p:ext uri="{BB962C8B-B14F-4D97-AF65-F5344CB8AC3E}">
        <p14:creationId xmlns:p14="http://schemas.microsoft.com/office/powerpoint/2010/main" val="1288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67767"/>
            <a:ext cx="4607738"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6221427" cy="5475157"/>
          </a:xfrm>
        </p:spPr>
        <p:txBody>
          <a:bodyPr vert="horz" lIns="91440" tIns="45720" rIns="91440" bIns="45720" rtlCol="0" anchor="t">
            <a:normAutofit/>
          </a:bodyPr>
          <a:lstStyle/>
          <a:p>
            <a:r>
              <a:rPr lang="en-US" sz="3200" cap="none" dirty="0">
                <a:solidFill>
                  <a:schemeClr val="tx2"/>
                </a:solidFill>
                <a:latin typeface="Abadi" panose="020B0604020104020204" pitchFamily="34" charset="0"/>
                <a:cs typeface="Aharoni" panose="020F0502020204030204" pitchFamily="2" charset="-79"/>
              </a:rPr>
              <a:t>IMAGINING THE BERKSHIRE CLIMATE FUTURE, TOURISM</a:t>
            </a:r>
            <a:br>
              <a:rPr lang="en-US" i="0" cap="none" dirty="0">
                <a:solidFill>
                  <a:schemeClr val="tx2"/>
                </a:solidFill>
                <a:latin typeface="Abadi" panose="020B0604020104020204" pitchFamily="34" charset="0"/>
                <a:cs typeface="Aharoni" panose="020F0502020204030204" pitchFamily="2" charset="-79"/>
              </a:rPr>
            </a:br>
            <a:br>
              <a:rPr lang="en-US" sz="3600" i="0" u="sng" cap="none"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A significant part of the Berkshires economy is tourism</a:t>
            </a:r>
            <a:br>
              <a:rPr lang="en-US" sz="2800" i="0" cap="none" dirty="0">
                <a:solidFill>
                  <a:schemeClr val="tx2"/>
                </a:solidFill>
                <a:latin typeface="Abadi" panose="020B0604020104020204" pitchFamily="34" charset="0"/>
                <a:cs typeface="Aharoni" panose="020F0502020204030204" pitchFamily="2" charset="-79"/>
              </a:rPr>
            </a:br>
            <a:br>
              <a:rPr lang="en-US" sz="2800" i="0" cap="none" dirty="0">
                <a:solidFill>
                  <a:schemeClr val="tx2"/>
                </a:solidFill>
                <a:latin typeface="Abadi" panose="020B0604020104020204" pitchFamily="34" charset="0"/>
                <a:cs typeface="Aharoni" panose="020F0502020204030204" pitchFamily="2" charset="-79"/>
              </a:rPr>
            </a:br>
            <a:r>
              <a:rPr lang="en-US" sz="2800" i="0" cap="none" dirty="0">
                <a:solidFill>
                  <a:schemeClr val="tx2"/>
                </a:solidFill>
                <a:latin typeface="Abadi" panose="020B0604020104020204" pitchFamily="34" charset="0"/>
                <a:cs typeface="Aharoni" panose="020F0502020204030204" pitchFamily="2" charset="-79"/>
              </a:rPr>
              <a:t>Visitors to the Berkshires—and their economic impact—may decline over the decades as too many hot days make Tanglewood and other cultural institutions less of a draw, and warm winters suppress winter sports businesses</a:t>
            </a:r>
            <a:endParaRPr lang="en-US" sz="28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91226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03599"/>
            <a:ext cx="4639822"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118996" y="666917"/>
            <a:ext cx="5891160" cy="5475157"/>
          </a:xfrm>
        </p:spPr>
        <p:txBody>
          <a:bodyPr vert="horz" lIns="91440" tIns="45720" rIns="91440" bIns="45720" rtlCol="0" anchor="t">
            <a:normAutofit fontScale="90000"/>
          </a:bodyPr>
          <a:lstStyle/>
          <a:p>
            <a:r>
              <a:rPr lang="en-US" sz="3600" cap="none" dirty="0">
                <a:solidFill>
                  <a:schemeClr val="tx2"/>
                </a:solidFill>
                <a:latin typeface="Abadi" panose="020B0604020104020204" pitchFamily="34" charset="0"/>
                <a:cs typeface="Aharoni" panose="020F0502020204030204" pitchFamily="2" charset="-79"/>
              </a:rPr>
              <a:t>KILL WELL: 2026</a:t>
            </a:r>
            <a:br>
              <a:rPr lang="en-US" cap="none" dirty="0">
                <a:solidFill>
                  <a:schemeClr val="tx2"/>
                </a:solidFill>
                <a:latin typeface="Abadi" panose="020B0604020104020204" pitchFamily="34" charset="0"/>
                <a:cs typeface="Aharoni" panose="020F0502020204030204" pitchFamily="2" charset="-79"/>
              </a:rPr>
            </a:br>
            <a:br>
              <a:rPr lang="en-US"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Massive heat wave in upper Midwest, including Chicago, sending Jimmy, Davin’s son, back to Housatonic</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Wildfires in Western U.S.</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Huge rainstorm wrecks Davin’s garden, damages home</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Trump opposes Federal climate progress actions and fossil fuel special interests are on the march </a:t>
            </a:r>
            <a:endParaRPr lang="en-US" sz="36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222747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35683"/>
            <a:ext cx="4687948"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049545" y="666917"/>
            <a:ext cx="5901583" cy="5475157"/>
          </a:xfrm>
        </p:spPr>
        <p:txBody>
          <a:bodyPr vert="horz" lIns="91440" tIns="45720" rIns="91440" bIns="45720" rtlCol="0" anchor="t">
            <a:normAutofit fontScale="90000"/>
          </a:bodyPr>
          <a:lstStyle/>
          <a:p>
            <a:r>
              <a:rPr lang="en-US" sz="3600" cap="none" dirty="0">
                <a:solidFill>
                  <a:schemeClr val="tx2"/>
                </a:solidFill>
                <a:latin typeface="Abadi" panose="020B0604020104020204" pitchFamily="34" charset="0"/>
                <a:cs typeface="Aharoni" panose="020F0502020204030204" pitchFamily="2" charset="-79"/>
              </a:rPr>
              <a:t>DEAR JOSEPHINE: 2029</a:t>
            </a:r>
            <a:br>
              <a:rPr lang="en-US" cap="none" dirty="0">
                <a:solidFill>
                  <a:schemeClr val="tx2"/>
                </a:solidFill>
                <a:latin typeface="Abadi" panose="020B0604020104020204" pitchFamily="34" charset="0"/>
                <a:cs typeface="Aharoni" panose="020F0502020204030204" pitchFamily="2" charset="-79"/>
              </a:rPr>
            </a:br>
            <a:br>
              <a:rPr lang="en-US"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Unprecedented hurricane destroys Florida’s Gold Coast</a:t>
            </a:r>
            <a:br>
              <a:rPr lang="en-US" sz="3100" i="0" cap="none" dirty="0">
                <a:solidFill>
                  <a:schemeClr val="tx2"/>
                </a:solidFill>
                <a:latin typeface="Abadi" panose="020B0604020104020204" pitchFamily="34" charset="0"/>
                <a:cs typeface="Aharoni" panose="020F0502020204030204" pitchFamily="2" charset="-79"/>
              </a:rPr>
            </a:br>
            <a:r>
              <a:rPr lang="en-US" sz="1800" i="0" cap="none" dirty="0">
                <a:solidFill>
                  <a:schemeClr val="tx2"/>
                </a:solidFill>
                <a:latin typeface="Abadi" panose="020B0604020104020204" pitchFamily="34" charset="0"/>
                <a:cs typeface="Aharoni" panose="020F0502020204030204" pitchFamily="2" charset="-79"/>
              </a:rPr>
              <a:t> </a:t>
            </a: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Heatwaves in the Global South are increasing climate migration</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Floods in central Massachusetts put pressure on the local economy and Davin still struggles</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National politics shift toward Democrats, but climate terrorism grows</a:t>
            </a:r>
            <a:endParaRPr lang="en-US" sz="36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178656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67767"/>
            <a:ext cx="448431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126178" y="422384"/>
            <a:ext cx="6025871" cy="6458932"/>
          </a:xfrm>
        </p:spPr>
        <p:txBody>
          <a:bodyPr vert="horz" lIns="91440" tIns="45720" rIns="91440" bIns="45720" rtlCol="0" anchor="t">
            <a:normAutofit fontScale="90000"/>
          </a:bodyPr>
          <a:lstStyle/>
          <a:p>
            <a:r>
              <a:rPr lang="en-US" sz="3600" cap="none" dirty="0">
                <a:solidFill>
                  <a:schemeClr val="tx2"/>
                </a:solidFill>
                <a:latin typeface="Abadi" panose="020B0604020104020204" pitchFamily="34" charset="0"/>
                <a:cs typeface="Aharoni" panose="020F0502020204030204" pitchFamily="2" charset="-79"/>
              </a:rPr>
              <a:t>OVER BROOKLYN HILLS: 2035</a:t>
            </a:r>
            <a:br>
              <a:rPr lang="en-US" cap="none" dirty="0">
                <a:solidFill>
                  <a:schemeClr val="tx2"/>
                </a:solidFill>
                <a:latin typeface="Abadi" panose="020B0604020104020204" pitchFamily="34" charset="0"/>
                <a:cs typeface="Aharoni" panose="020F0502020204030204" pitchFamily="2" charset="-79"/>
              </a:rPr>
            </a:br>
            <a:br>
              <a:rPr lang="en-US" sz="360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Increasing heatwaves drive some from NYC to “free camp” in the Berkshires causing local conflict and Davin’s caught in the middle </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Chronic Western drought hurts food production and food prices spike</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Climate drives U.S. single-issue voting but climate despair drives violence, including against climate migrants </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Technology and AI drop more people into lower economic classes </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br>
              <a:rPr lang="en-US" sz="3600" i="0" cap="none" dirty="0">
                <a:solidFill>
                  <a:schemeClr val="tx2"/>
                </a:solidFill>
                <a:latin typeface="Abadi" panose="020B0604020104020204" pitchFamily="34" charset="0"/>
                <a:cs typeface="Aharoni" panose="020F0502020204030204" pitchFamily="2" charset="-79"/>
              </a:rPr>
            </a:br>
            <a:endParaRPr lang="en-US" sz="36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257259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35683"/>
            <a:ext cx="448431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100387" y="549709"/>
            <a:ext cx="5901583" cy="5475157"/>
          </a:xfrm>
        </p:spPr>
        <p:txBody>
          <a:bodyPr vert="horz" lIns="91440" tIns="45720" rIns="91440" bIns="45720" rtlCol="0" anchor="t">
            <a:normAutofit fontScale="90000"/>
          </a:bodyPr>
          <a:lstStyle/>
          <a:p>
            <a:r>
              <a:rPr lang="en-US" sz="3200" cap="none" dirty="0">
                <a:solidFill>
                  <a:schemeClr val="tx2"/>
                </a:solidFill>
                <a:latin typeface="Abadi" panose="020B0604020104020204" pitchFamily="34" charset="0"/>
                <a:cs typeface="Aharoni" panose="020F0502020204030204" pitchFamily="2" charset="-79"/>
              </a:rPr>
              <a:t>FARM TO ME: 2049</a:t>
            </a:r>
            <a:br>
              <a:rPr lang="en-US" cap="none" dirty="0">
                <a:solidFill>
                  <a:schemeClr val="tx2"/>
                </a:solidFill>
                <a:latin typeface="Abadi" panose="020B0604020104020204" pitchFamily="34" charset="0"/>
                <a:cs typeface="Aharoni" panose="020F0502020204030204" pitchFamily="2" charset="-79"/>
              </a:rPr>
            </a:br>
            <a:br>
              <a:rPr lang="en-US" sz="360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Heatwaves, droughts, hard rains have raised food prices and Northeast farms supply much of the Northeast</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Global South climate migration leads to more armed international conflicts</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The clean energy transition advances and becomes the focal point of Global South development by China and the U.S.</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Davin tries to solve a local murder</a:t>
            </a:r>
            <a:endParaRPr lang="en-US" sz="36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31003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35683"/>
            <a:ext cx="448431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100387" y="549709"/>
            <a:ext cx="5901583" cy="5475157"/>
          </a:xfrm>
        </p:spPr>
        <p:txBody>
          <a:bodyPr vert="horz" lIns="91440" tIns="45720" rIns="91440" bIns="45720" rtlCol="0" anchor="t">
            <a:normAutofit fontScale="90000"/>
          </a:bodyPr>
          <a:lstStyle/>
          <a:p>
            <a:r>
              <a:rPr lang="en-US" sz="3600" cap="none" dirty="0">
                <a:solidFill>
                  <a:schemeClr val="tx2"/>
                </a:solidFill>
                <a:latin typeface="Abadi" panose="020B0604020104020204" pitchFamily="34" charset="0"/>
                <a:cs typeface="Aharoni" panose="020F0502020204030204" pitchFamily="2" charset="-79"/>
              </a:rPr>
              <a:t>POLITICS AND SOCIETY</a:t>
            </a:r>
            <a:br>
              <a:rPr lang="en-US" i="0" cap="none" dirty="0">
                <a:solidFill>
                  <a:schemeClr val="tx2"/>
                </a:solidFill>
                <a:latin typeface="Abadi" panose="020B0604020104020204" pitchFamily="34" charset="0"/>
                <a:cs typeface="Aharoni" panose="020F0502020204030204" pitchFamily="2" charset="-79"/>
              </a:rPr>
            </a:br>
            <a:br>
              <a:rPr lang="en-US" i="0" cap="none" dirty="0">
                <a:solidFill>
                  <a:schemeClr val="tx2"/>
                </a:solidFill>
                <a:latin typeface="Abadi" panose="020B0604020104020204" pitchFamily="34" charset="0"/>
                <a:cs typeface="Aharoni" panose="020F0502020204030204" pitchFamily="2" charset="-79"/>
              </a:rPr>
            </a:br>
            <a:r>
              <a:rPr lang="en-US" sz="3100" cap="none" dirty="0">
                <a:solidFill>
                  <a:schemeClr val="tx2"/>
                </a:solidFill>
                <a:latin typeface="Abadi" panose="020B0604020104020204" pitchFamily="34" charset="0"/>
                <a:cs typeface="Aharoni" panose="020F0502020204030204" pitchFamily="2" charset="-79"/>
              </a:rPr>
              <a:t>As climate worsens, do we, as a community, a state, a country get better or worse?</a:t>
            </a:r>
            <a:br>
              <a:rPr lang="en-US" sz="3100" cap="none" dirty="0">
                <a:solidFill>
                  <a:schemeClr val="tx2"/>
                </a:solidFill>
                <a:latin typeface="Abadi" panose="020B0604020104020204" pitchFamily="34" charset="0"/>
                <a:cs typeface="Aharoni" panose="020F0502020204030204" pitchFamily="2" charset="-79"/>
              </a:rPr>
            </a:br>
            <a:br>
              <a:rPr lang="en-US" sz="2200" b="1" dirty="0"/>
            </a:br>
            <a:r>
              <a:rPr lang="en-US" sz="3100" b="1" i="0" cap="none" dirty="0">
                <a:solidFill>
                  <a:schemeClr val="tx1"/>
                </a:solidFill>
              </a:rPr>
              <a:t>1. </a:t>
            </a:r>
            <a:r>
              <a:rPr lang="en-US" sz="3100" i="0" cap="none" dirty="0">
                <a:solidFill>
                  <a:schemeClr val="tx1"/>
                </a:solidFill>
                <a:latin typeface="Abadi" panose="020B0604020104020204" pitchFamily="34" charset="0"/>
              </a:rPr>
              <a:t>Social discord: collapse or not?</a:t>
            </a:r>
            <a:br>
              <a:rPr lang="en-US" sz="3100" i="0" cap="none" dirty="0">
                <a:solidFill>
                  <a:schemeClr val="tx1"/>
                </a:solidFill>
                <a:latin typeface="Abadi" panose="020B0604020104020204" pitchFamily="34" charset="0"/>
              </a:rPr>
            </a:br>
            <a:br>
              <a:rPr lang="en-US" sz="1800" i="0" cap="none" dirty="0">
                <a:solidFill>
                  <a:schemeClr val="tx1"/>
                </a:solidFill>
                <a:latin typeface="Abadi" panose="020B0604020104020204" pitchFamily="34" charset="0"/>
              </a:rPr>
            </a:br>
            <a:r>
              <a:rPr lang="en-US" sz="3100" i="0" cap="none" dirty="0">
                <a:solidFill>
                  <a:schemeClr val="tx1"/>
                </a:solidFill>
                <a:latin typeface="Abadi" panose="020B0604020104020204" pitchFamily="34" charset="0"/>
              </a:rPr>
              <a:t>2. Climate migration: welcome or not?</a:t>
            </a:r>
            <a:br>
              <a:rPr lang="en-US" sz="3100" i="0" cap="none" dirty="0">
                <a:solidFill>
                  <a:schemeClr val="tx1"/>
                </a:solidFill>
                <a:latin typeface="Abadi" panose="020B0604020104020204" pitchFamily="34" charset="0"/>
              </a:rPr>
            </a:br>
            <a:r>
              <a:rPr lang="en-US" sz="1800" i="0" cap="none" dirty="0">
                <a:solidFill>
                  <a:schemeClr val="tx1"/>
                </a:solidFill>
                <a:latin typeface="Abadi" panose="020B0604020104020204" pitchFamily="34" charset="0"/>
              </a:rPr>
              <a:t> </a:t>
            </a:r>
            <a:br>
              <a:rPr lang="en-US" sz="1800" i="0" cap="none" dirty="0">
                <a:solidFill>
                  <a:schemeClr val="tx1"/>
                </a:solidFill>
                <a:latin typeface="Abadi" panose="020B0604020104020204" pitchFamily="34" charset="0"/>
              </a:rPr>
            </a:br>
            <a:r>
              <a:rPr lang="en-US" sz="3100" i="0" cap="none" dirty="0">
                <a:solidFill>
                  <a:schemeClr val="tx1"/>
                </a:solidFill>
                <a:latin typeface="Abadi" panose="020B0604020104020204" pitchFamily="34" charset="0"/>
              </a:rPr>
              <a:t>3. Nation state: war or peace?</a:t>
            </a:r>
            <a:br>
              <a:rPr lang="en-US" sz="3100" i="0" cap="none" dirty="0">
                <a:solidFill>
                  <a:schemeClr val="tx1"/>
                </a:solidFill>
                <a:latin typeface="Abadi" panose="020B0604020104020204" pitchFamily="34" charset="0"/>
              </a:rPr>
            </a:br>
            <a:br>
              <a:rPr lang="en-US" sz="1800" i="0" cap="none" dirty="0">
                <a:solidFill>
                  <a:schemeClr val="tx1"/>
                </a:solidFill>
                <a:latin typeface="Abadi" panose="020B0604020104020204" pitchFamily="34" charset="0"/>
              </a:rPr>
            </a:br>
            <a:r>
              <a:rPr lang="en-US" sz="3100" i="0" cap="none" dirty="0">
                <a:solidFill>
                  <a:schemeClr val="tx1"/>
                </a:solidFill>
                <a:latin typeface="Abadi" panose="020B0604020104020204" pitchFamily="34" charset="0"/>
              </a:rPr>
              <a:t>4. Income/resource inequality: share or hoard?</a:t>
            </a:r>
            <a:endParaRPr lang="en-US" sz="31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232751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19641"/>
            <a:ext cx="448431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141732" y="328754"/>
            <a:ext cx="6351371" cy="5475157"/>
          </a:xfrm>
        </p:spPr>
        <p:txBody>
          <a:bodyPr vert="horz" lIns="91440" tIns="45720" rIns="91440" bIns="45720" rtlCol="0" anchor="t">
            <a:normAutofit fontScale="90000"/>
          </a:bodyPr>
          <a:lstStyle/>
          <a:p>
            <a:r>
              <a:rPr lang="en-US" i="0" cap="none" dirty="0">
                <a:solidFill>
                  <a:schemeClr val="tx2"/>
                </a:solidFill>
                <a:latin typeface="Abadi" panose="020B0604020104020204" pitchFamily="34" charset="0"/>
                <a:cs typeface="Aharoni" panose="020F0502020204030204" pitchFamily="2" charset="-79"/>
              </a:rPr>
              <a:t>HAPPIER THOUGHTS</a:t>
            </a:r>
            <a:br>
              <a:rPr lang="en-US" i="0" cap="none" dirty="0">
                <a:solidFill>
                  <a:schemeClr val="tx2"/>
                </a:solidFill>
                <a:latin typeface="Abadi" panose="020B0604020104020204" pitchFamily="34" charset="0"/>
                <a:cs typeface="Aharoni" panose="020F0502020204030204" pitchFamily="2" charset="-79"/>
              </a:rPr>
            </a:br>
            <a:br>
              <a:rPr lang="en-US"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The global weighted average cost of electricity from solar PV fell by 89% to USD 0.049/kWh, almost one-third less than the cheapest fossil fuel globally. </a:t>
            </a:r>
            <a:br>
              <a:rPr lang="en-US" sz="3100" i="0" cap="none" dirty="0">
                <a:solidFill>
                  <a:schemeClr val="tx2"/>
                </a:solidFill>
                <a:latin typeface="Abadi" panose="020B0604020104020204" pitchFamily="34" charset="0"/>
                <a:cs typeface="Aharoni" panose="020F0502020204030204" pitchFamily="2" charset="-79"/>
              </a:rPr>
            </a:b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For onshore wind, the fall was 69% to USD 0.033/kWh in 2022, slightly less than half that of the cheapest fossil </a:t>
            </a: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fuel-fired option in 2022</a:t>
            </a:r>
            <a:br>
              <a:rPr lang="en-US" sz="3100" i="0" cap="none" dirty="0">
                <a:solidFill>
                  <a:schemeClr val="tx2"/>
                </a:solidFill>
                <a:latin typeface="Abadi" panose="020B0604020104020204" pitchFamily="34" charset="0"/>
                <a:cs typeface="Aharoni" panose="020F0502020204030204" pitchFamily="2" charset="-79"/>
              </a:rPr>
            </a:br>
            <a:endParaRPr lang="en-US" sz="36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307789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51725"/>
            <a:ext cx="4816285"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141732" y="328754"/>
            <a:ext cx="6351371" cy="5475157"/>
          </a:xfrm>
        </p:spPr>
        <p:txBody>
          <a:bodyPr vert="horz" lIns="91440" tIns="45720" rIns="91440" bIns="45720" rtlCol="0" anchor="t">
            <a:normAutofit/>
          </a:bodyPr>
          <a:lstStyle/>
          <a:p>
            <a:br>
              <a:rPr lang="en-US" sz="3100" b="1" i="0" cap="none" dirty="0">
                <a:solidFill>
                  <a:schemeClr val="tx1"/>
                </a:solidFill>
              </a:rPr>
            </a:br>
            <a:br>
              <a:rPr lang="en-US" cap="none" dirty="0">
                <a:solidFill>
                  <a:schemeClr val="tx2"/>
                </a:solidFill>
                <a:latin typeface="Abadi" panose="020B0604020104020204" pitchFamily="34" charset="0"/>
                <a:cs typeface="Aharoni" panose="020F0502020204030204" pitchFamily="2" charset="-79"/>
              </a:rPr>
            </a:br>
            <a:br>
              <a:rPr lang="en-US" cap="none" dirty="0">
                <a:solidFill>
                  <a:schemeClr val="tx2"/>
                </a:solidFill>
                <a:latin typeface="Abadi" panose="020B0604020104020204" pitchFamily="34" charset="0"/>
                <a:cs typeface="Aharoni" panose="020F0502020204030204" pitchFamily="2" charset="-79"/>
              </a:rPr>
            </a:br>
            <a:br>
              <a:rPr lang="en-US" sz="3600" cap="none" dirty="0">
                <a:solidFill>
                  <a:schemeClr val="tx2"/>
                </a:solidFill>
                <a:latin typeface="Abadi" panose="020B0604020104020204" pitchFamily="34" charset="0"/>
                <a:cs typeface="Aharoni" panose="020F0502020204030204" pitchFamily="2" charset="-79"/>
              </a:rPr>
            </a:br>
            <a:br>
              <a:rPr lang="en-US" sz="3600" i="0" cap="none" dirty="0">
                <a:solidFill>
                  <a:schemeClr val="tx2"/>
                </a:solidFill>
                <a:latin typeface="Abadi" panose="020B0604020104020204" pitchFamily="34" charset="0"/>
                <a:cs typeface="Aharoni" panose="020F0502020204030204" pitchFamily="2" charset="-79"/>
              </a:rPr>
            </a:br>
            <a:br>
              <a:rPr lang="en-US" sz="3600" i="0" cap="none" dirty="0">
                <a:solidFill>
                  <a:schemeClr val="tx2"/>
                </a:solidFill>
                <a:latin typeface="Abadi" panose="020B0604020104020204" pitchFamily="34" charset="0"/>
                <a:cs typeface="Aharoni" panose="020F0502020204030204" pitchFamily="2" charset="-79"/>
              </a:rPr>
            </a:br>
            <a:br>
              <a:rPr lang="en-US" cap="none" dirty="0">
                <a:solidFill>
                  <a:schemeClr val="tx2"/>
                </a:solidFill>
                <a:latin typeface="Abadi" panose="020B0604020104020204" pitchFamily="34" charset="0"/>
                <a:cs typeface="Aharoni" panose="020F0502020204030204" pitchFamily="2" charset="-79"/>
              </a:rPr>
            </a:br>
            <a:br>
              <a:rPr lang="en-US" sz="3600" i="0" cap="none" dirty="0">
                <a:solidFill>
                  <a:schemeClr val="tx2"/>
                </a:solidFill>
                <a:latin typeface="Abadi" panose="020B0604020104020204" pitchFamily="34" charset="0"/>
                <a:cs typeface="Aharoni" panose="020F0502020204030204" pitchFamily="2" charset="-79"/>
              </a:rPr>
            </a:br>
            <a:br>
              <a:rPr lang="en-US" sz="3200" cap="none" dirty="0">
                <a:solidFill>
                  <a:schemeClr val="tx2"/>
                </a:solidFill>
                <a:latin typeface="Abadi" panose="020B0604020104020204" pitchFamily="34" charset="0"/>
                <a:cs typeface="Aharoni" panose="020F0502020204030204" pitchFamily="2" charset="-79"/>
              </a:rPr>
            </a:br>
            <a:endParaRPr lang="en-US" sz="3600" i="0" kern="1200" cap="all" baseline="0" dirty="0">
              <a:solidFill>
                <a:schemeClr val="tx2"/>
              </a:solidFill>
              <a:latin typeface="Abadi" panose="020B0604020104020204" pitchFamily="34" charset="0"/>
              <a:cs typeface="Aharoni" panose="020F0502020204030204" pitchFamily="2" charset="-79"/>
            </a:endParaRPr>
          </a:p>
        </p:txBody>
      </p:sp>
      <p:sp>
        <p:nvSpPr>
          <p:cNvPr id="5" name="TextBox 4">
            <a:extLst>
              <a:ext uri="{FF2B5EF4-FFF2-40B4-BE49-F238E27FC236}">
                <a16:creationId xmlns:a16="http://schemas.microsoft.com/office/drawing/2014/main" id="{E51798CE-6EC5-AB47-C913-52E726D20EF3}"/>
              </a:ext>
            </a:extLst>
          </p:cNvPr>
          <p:cNvSpPr txBox="1"/>
          <p:nvPr/>
        </p:nvSpPr>
        <p:spPr>
          <a:xfrm>
            <a:off x="2980128" y="531750"/>
            <a:ext cx="6128794" cy="5570756"/>
          </a:xfrm>
          <a:prstGeom prst="rect">
            <a:avLst/>
          </a:prstGeom>
          <a:noFill/>
        </p:spPr>
        <p:txBody>
          <a:bodyPr wrap="square">
            <a:spAutoFit/>
          </a:bodyPr>
          <a:lstStyle/>
          <a:p>
            <a:r>
              <a:rPr lang="en-US" sz="4000" i="1" dirty="0">
                <a:latin typeface="Abadi" panose="020B0604020104020204" pitchFamily="34" charset="0"/>
              </a:rPr>
              <a:t>WHAT DO WE DO?</a:t>
            </a:r>
            <a:br>
              <a:rPr lang="en-US" sz="1800" i="1" kern="1200" cap="all" baseline="0" dirty="0">
                <a:solidFill>
                  <a:schemeClr val="tx2"/>
                </a:solidFill>
                <a:latin typeface="Abadi" panose="020B0604020104020204" pitchFamily="34" charset="0"/>
                <a:cs typeface="Aharoni" panose="020F0502020204030204" pitchFamily="2" charset="-79"/>
              </a:rPr>
            </a:br>
            <a:br>
              <a:rPr lang="en-US" sz="1800" i="1" kern="1200" cap="all" baseline="0" dirty="0">
                <a:solidFill>
                  <a:schemeClr val="tx2"/>
                </a:solidFill>
                <a:latin typeface="Abadi" panose="020B0604020104020204" pitchFamily="34" charset="0"/>
                <a:cs typeface="Aharoni" panose="020F0502020204030204" pitchFamily="2" charset="-79"/>
              </a:rPr>
            </a:br>
            <a:br>
              <a:rPr lang="en-US" sz="1800" i="1" kern="1200" cap="all" baseline="0" dirty="0">
                <a:solidFill>
                  <a:schemeClr val="tx2"/>
                </a:solidFill>
                <a:latin typeface="Abadi" panose="020B0604020104020204" pitchFamily="34" charset="0"/>
                <a:cs typeface="Aharoni" panose="020F0502020204030204" pitchFamily="2" charset="-79"/>
              </a:rPr>
            </a:br>
            <a:r>
              <a:rPr lang="en-US" sz="2800" kern="1200" dirty="0">
                <a:solidFill>
                  <a:schemeClr val="tx2"/>
                </a:solidFill>
                <a:latin typeface="Abadi" panose="020B0604020104020204" pitchFamily="34" charset="0"/>
                <a:cs typeface="Aharoni" panose="020F0502020204030204" pitchFamily="2" charset="-79"/>
              </a:rPr>
              <a:t>It remains possible for us to move away from our modern condition as isolated, lonely, and despairing consumers and reclaim the mantle of consequential citizens of the </a:t>
            </a:r>
            <a:br>
              <a:rPr lang="en-US" sz="2800" kern="1200" dirty="0">
                <a:solidFill>
                  <a:schemeClr val="tx2"/>
                </a:solidFill>
                <a:latin typeface="Abadi" panose="020B0604020104020204" pitchFamily="34" charset="0"/>
                <a:cs typeface="Aharoni" panose="020F0502020204030204" pitchFamily="2" charset="-79"/>
              </a:rPr>
            </a:br>
            <a:r>
              <a:rPr lang="en-US" sz="2800" kern="1200" dirty="0">
                <a:solidFill>
                  <a:schemeClr val="tx2"/>
                </a:solidFill>
                <a:latin typeface="Abadi" panose="020B0604020104020204" pitchFamily="34" charset="0"/>
                <a:cs typeface="Aharoni" panose="020F0502020204030204" pitchFamily="2" charset="-79"/>
              </a:rPr>
              <a:t>United States and stewards of earth.</a:t>
            </a:r>
            <a:br>
              <a:rPr lang="en-US" sz="2800" kern="1200" dirty="0">
                <a:solidFill>
                  <a:schemeClr val="tx2"/>
                </a:solidFill>
                <a:latin typeface="Abadi" panose="020B0604020104020204" pitchFamily="34" charset="0"/>
                <a:cs typeface="Aharoni" panose="020F0502020204030204" pitchFamily="2" charset="-79"/>
              </a:rPr>
            </a:br>
            <a:br>
              <a:rPr lang="en-US" sz="2800" kern="1200" dirty="0">
                <a:solidFill>
                  <a:schemeClr val="tx2"/>
                </a:solidFill>
                <a:latin typeface="Abadi" panose="020B0604020104020204" pitchFamily="34" charset="0"/>
                <a:cs typeface="Aharoni" panose="020F0502020204030204" pitchFamily="2" charset="-79"/>
              </a:rPr>
            </a:br>
            <a:r>
              <a:rPr lang="en-US" sz="2800" kern="1200" dirty="0">
                <a:solidFill>
                  <a:schemeClr val="tx2"/>
                </a:solidFill>
                <a:latin typeface="Abadi" panose="020B0604020104020204" pitchFamily="34" charset="0"/>
                <a:cs typeface="Aharoni" panose="020F0502020204030204" pitchFamily="2" charset="-79"/>
              </a:rPr>
              <a:t>Vote like your life—and your children’s and your grandchildren’s lives—depends on it!</a:t>
            </a:r>
            <a:endParaRPr lang="en-US" sz="2800" dirty="0">
              <a:latin typeface="Abadi" panose="020B0604020104020204" pitchFamily="34" charset="0"/>
            </a:endParaRPr>
          </a:p>
        </p:txBody>
      </p:sp>
    </p:spTree>
    <p:extLst>
      <p:ext uri="{BB962C8B-B14F-4D97-AF65-F5344CB8AC3E}">
        <p14:creationId xmlns:p14="http://schemas.microsoft.com/office/powerpoint/2010/main" val="238342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19641"/>
            <a:ext cx="4623780"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141732" y="328754"/>
            <a:ext cx="6351371" cy="5475157"/>
          </a:xfrm>
        </p:spPr>
        <p:txBody>
          <a:bodyPr vert="horz" lIns="91440" tIns="45720" rIns="91440" bIns="45720" rtlCol="0" anchor="t">
            <a:normAutofit/>
          </a:bodyPr>
          <a:lstStyle/>
          <a:p>
            <a:br>
              <a:rPr lang="en-US" sz="3100" b="1" i="0" cap="none" dirty="0">
                <a:solidFill>
                  <a:schemeClr val="tx1"/>
                </a:solidFill>
              </a:rPr>
            </a:br>
            <a:br>
              <a:rPr lang="en-US" cap="none" dirty="0">
                <a:solidFill>
                  <a:schemeClr val="tx2"/>
                </a:solidFill>
                <a:latin typeface="Abadi" panose="020B0604020104020204" pitchFamily="34" charset="0"/>
                <a:cs typeface="Aharoni" panose="020F0502020204030204" pitchFamily="2" charset="-79"/>
              </a:rPr>
            </a:br>
            <a:br>
              <a:rPr lang="en-US" cap="none" dirty="0">
                <a:solidFill>
                  <a:schemeClr val="tx2"/>
                </a:solidFill>
                <a:latin typeface="Abadi" panose="020B0604020104020204" pitchFamily="34" charset="0"/>
                <a:cs typeface="Aharoni" panose="020F0502020204030204" pitchFamily="2" charset="-79"/>
              </a:rPr>
            </a:br>
            <a:br>
              <a:rPr lang="en-US" sz="3600" cap="none" dirty="0">
                <a:solidFill>
                  <a:schemeClr val="tx2"/>
                </a:solidFill>
                <a:latin typeface="Abadi" panose="020B0604020104020204" pitchFamily="34" charset="0"/>
                <a:cs typeface="Aharoni" panose="020F0502020204030204" pitchFamily="2" charset="-79"/>
              </a:rPr>
            </a:br>
            <a:br>
              <a:rPr lang="en-US" sz="3600" i="0" cap="none" dirty="0">
                <a:solidFill>
                  <a:schemeClr val="tx2"/>
                </a:solidFill>
                <a:latin typeface="Abadi" panose="020B0604020104020204" pitchFamily="34" charset="0"/>
                <a:cs typeface="Aharoni" panose="020F0502020204030204" pitchFamily="2" charset="-79"/>
              </a:rPr>
            </a:br>
            <a:br>
              <a:rPr lang="en-US" sz="3600" i="0" cap="none" dirty="0">
                <a:solidFill>
                  <a:schemeClr val="tx2"/>
                </a:solidFill>
                <a:latin typeface="Abadi" panose="020B0604020104020204" pitchFamily="34" charset="0"/>
                <a:cs typeface="Aharoni" panose="020F0502020204030204" pitchFamily="2" charset="-79"/>
              </a:rPr>
            </a:br>
            <a:br>
              <a:rPr lang="en-US" cap="none" dirty="0">
                <a:solidFill>
                  <a:schemeClr val="tx2"/>
                </a:solidFill>
                <a:latin typeface="Abadi" panose="020B0604020104020204" pitchFamily="34" charset="0"/>
                <a:cs typeface="Aharoni" panose="020F0502020204030204" pitchFamily="2" charset="-79"/>
              </a:rPr>
            </a:br>
            <a:br>
              <a:rPr lang="en-US" sz="3600" i="0" cap="none" dirty="0">
                <a:solidFill>
                  <a:schemeClr val="tx2"/>
                </a:solidFill>
                <a:latin typeface="Abadi" panose="020B0604020104020204" pitchFamily="34" charset="0"/>
                <a:cs typeface="Aharoni" panose="020F0502020204030204" pitchFamily="2" charset="-79"/>
              </a:rPr>
            </a:br>
            <a:br>
              <a:rPr lang="en-US" sz="3200" cap="none" dirty="0">
                <a:solidFill>
                  <a:schemeClr val="tx2"/>
                </a:solidFill>
                <a:latin typeface="Abadi" panose="020B0604020104020204" pitchFamily="34" charset="0"/>
                <a:cs typeface="Aharoni" panose="020F0502020204030204" pitchFamily="2" charset="-79"/>
              </a:rPr>
            </a:br>
            <a:endParaRPr lang="en-US" sz="3600" i="0" kern="1200" cap="all" baseline="0" dirty="0">
              <a:solidFill>
                <a:schemeClr val="tx2"/>
              </a:solidFill>
              <a:latin typeface="Abadi" panose="020B0604020104020204" pitchFamily="34" charset="0"/>
              <a:cs typeface="Aharoni" panose="020F0502020204030204" pitchFamily="2" charset="-79"/>
            </a:endParaRPr>
          </a:p>
        </p:txBody>
      </p:sp>
      <p:sp>
        <p:nvSpPr>
          <p:cNvPr id="5" name="TextBox 4">
            <a:extLst>
              <a:ext uri="{FF2B5EF4-FFF2-40B4-BE49-F238E27FC236}">
                <a16:creationId xmlns:a16="http://schemas.microsoft.com/office/drawing/2014/main" id="{E51798CE-6EC5-AB47-C913-52E726D20EF3}"/>
              </a:ext>
            </a:extLst>
          </p:cNvPr>
          <p:cNvSpPr txBox="1"/>
          <p:nvPr/>
        </p:nvSpPr>
        <p:spPr>
          <a:xfrm>
            <a:off x="3061153" y="531750"/>
            <a:ext cx="6128794" cy="2308324"/>
          </a:xfrm>
          <a:prstGeom prst="rect">
            <a:avLst/>
          </a:prstGeom>
          <a:noFill/>
        </p:spPr>
        <p:txBody>
          <a:bodyPr wrap="square">
            <a:spAutoFit/>
          </a:bodyPr>
          <a:lstStyle/>
          <a:p>
            <a:r>
              <a:rPr lang="en-US" sz="4000" i="1" dirty="0">
                <a:latin typeface="Abadi" panose="020B0604020104020204" pitchFamily="34" charset="0"/>
              </a:rPr>
              <a:t>EXCERPT READING FROM </a:t>
            </a:r>
            <a:r>
              <a:rPr lang="en-US" sz="4000" dirty="0">
                <a:latin typeface="Abadi" panose="020B0604020104020204" pitchFamily="34" charset="0"/>
              </a:rPr>
              <a:t>KILL WELL</a:t>
            </a:r>
            <a:br>
              <a:rPr lang="en-US" sz="1800" i="1" kern="1200" cap="all" baseline="0" dirty="0">
                <a:solidFill>
                  <a:schemeClr val="tx2"/>
                </a:solidFill>
                <a:latin typeface="Abadi" panose="020B0604020104020204" pitchFamily="34" charset="0"/>
                <a:cs typeface="Aharoni" panose="020F0502020204030204" pitchFamily="2" charset="-79"/>
              </a:rPr>
            </a:br>
            <a:br>
              <a:rPr lang="en-US" sz="1800" i="1" kern="1200" cap="all" baseline="0" dirty="0">
                <a:solidFill>
                  <a:schemeClr val="tx2"/>
                </a:solidFill>
                <a:latin typeface="Abadi" panose="020B0604020104020204" pitchFamily="34" charset="0"/>
                <a:cs typeface="Aharoni" panose="020F0502020204030204" pitchFamily="2" charset="-79"/>
              </a:rPr>
            </a:br>
            <a:br>
              <a:rPr lang="en-US" sz="1800" i="1" kern="1200" cap="all" baseline="0" dirty="0">
                <a:solidFill>
                  <a:schemeClr val="tx2"/>
                </a:solidFill>
                <a:latin typeface="Abadi" panose="020B0604020104020204" pitchFamily="34" charset="0"/>
                <a:cs typeface="Aharoni" panose="020F0502020204030204" pitchFamily="2" charset="-79"/>
              </a:rPr>
            </a:br>
            <a:endParaRPr lang="en-US" sz="2800" dirty="0">
              <a:latin typeface="Abadi" panose="020B0604020104020204" pitchFamily="34" charset="0"/>
            </a:endParaRPr>
          </a:p>
        </p:txBody>
      </p:sp>
    </p:spTree>
    <p:extLst>
      <p:ext uri="{BB962C8B-B14F-4D97-AF65-F5344CB8AC3E}">
        <p14:creationId xmlns:p14="http://schemas.microsoft.com/office/powerpoint/2010/main" val="320739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19641"/>
            <a:ext cx="448431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141732" y="328754"/>
            <a:ext cx="6351371" cy="5475157"/>
          </a:xfrm>
        </p:spPr>
        <p:txBody>
          <a:bodyPr vert="horz" lIns="91440" tIns="45720" rIns="91440" bIns="45720" rtlCol="0" anchor="t">
            <a:normAutofit/>
          </a:bodyPr>
          <a:lstStyle/>
          <a:p>
            <a:br>
              <a:rPr lang="en-US" sz="3100" b="1" i="0" cap="none" dirty="0">
                <a:solidFill>
                  <a:schemeClr val="tx1"/>
                </a:solidFill>
              </a:rPr>
            </a:br>
            <a:br>
              <a:rPr lang="en-US" cap="none" dirty="0">
                <a:solidFill>
                  <a:schemeClr val="tx2"/>
                </a:solidFill>
                <a:latin typeface="Abadi" panose="020B0604020104020204" pitchFamily="34" charset="0"/>
                <a:cs typeface="Aharoni" panose="020F0502020204030204" pitchFamily="2" charset="-79"/>
              </a:rPr>
            </a:br>
            <a:br>
              <a:rPr lang="en-US" cap="none" dirty="0">
                <a:solidFill>
                  <a:schemeClr val="tx2"/>
                </a:solidFill>
                <a:latin typeface="Abadi" panose="020B0604020104020204" pitchFamily="34" charset="0"/>
                <a:cs typeface="Aharoni" panose="020F0502020204030204" pitchFamily="2" charset="-79"/>
              </a:rPr>
            </a:br>
            <a:br>
              <a:rPr lang="en-US" sz="3600" cap="none" dirty="0">
                <a:solidFill>
                  <a:schemeClr val="tx2"/>
                </a:solidFill>
                <a:latin typeface="Abadi" panose="020B0604020104020204" pitchFamily="34" charset="0"/>
                <a:cs typeface="Aharoni" panose="020F0502020204030204" pitchFamily="2" charset="-79"/>
              </a:rPr>
            </a:br>
            <a:br>
              <a:rPr lang="en-US" sz="3600" i="0" cap="none" dirty="0">
                <a:solidFill>
                  <a:schemeClr val="tx2"/>
                </a:solidFill>
                <a:latin typeface="Abadi" panose="020B0604020104020204" pitchFamily="34" charset="0"/>
                <a:cs typeface="Aharoni" panose="020F0502020204030204" pitchFamily="2" charset="-79"/>
              </a:rPr>
            </a:br>
            <a:br>
              <a:rPr lang="en-US" sz="3600" i="0" cap="none" dirty="0">
                <a:solidFill>
                  <a:schemeClr val="tx2"/>
                </a:solidFill>
                <a:latin typeface="Abadi" panose="020B0604020104020204" pitchFamily="34" charset="0"/>
                <a:cs typeface="Aharoni" panose="020F0502020204030204" pitchFamily="2" charset="-79"/>
              </a:rPr>
            </a:br>
            <a:br>
              <a:rPr lang="en-US" cap="none" dirty="0">
                <a:solidFill>
                  <a:schemeClr val="tx2"/>
                </a:solidFill>
                <a:latin typeface="Abadi" panose="020B0604020104020204" pitchFamily="34" charset="0"/>
                <a:cs typeface="Aharoni" panose="020F0502020204030204" pitchFamily="2" charset="-79"/>
              </a:rPr>
            </a:br>
            <a:br>
              <a:rPr lang="en-US" sz="3600" i="0" cap="none" dirty="0">
                <a:solidFill>
                  <a:schemeClr val="tx2"/>
                </a:solidFill>
                <a:latin typeface="Abadi" panose="020B0604020104020204" pitchFamily="34" charset="0"/>
                <a:cs typeface="Aharoni" panose="020F0502020204030204" pitchFamily="2" charset="-79"/>
              </a:rPr>
            </a:br>
            <a:br>
              <a:rPr lang="en-US" sz="3200" cap="none" dirty="0">
                <a:solidFill>
                  <a:schemeClr val="tx2"/>
                </a:solidFill>
                <a:latin typeface="Abadi" panose="020B0604020104020204" pitchFamily="34" charset="0"/>
                <a:cs typeface="Aharoni" panose="020F0502020204030204" pitchFamily="2" charset="-79"/>
              </a:rPr>
            </a:br>
            <a:endParaRPr lang="en-US" sz="3600" i="0" kern="1200" cap="all" baseline="0" dirty="0">
              <a:solidFill>
                <a:schemeClr val="tx2"/>
              </a:solidFill>
              <a:latin typeface="Abadi" panose="020B0604020104020204" pitchFamily="34" charset="0"/>
              <a:cs typeface="Aharoni" panose="020F0502020204030204" pitchFamily="2" charset="-79"/>
            </a:endParaRPr>
          </a:p>
        </p:txBody>
      </p:sp>
      <p:sp>
        <p:nvSpPr>
          <p:cNvPr id="5" name="TextBox 4">
            <a:extLst>
              <a:ext uri="{FF2B5EF4-FFF2-40B4-BE49-F238E27FC236}">
                <a16:creationId xmlns:a16="http://schemas.microsoft.com/office/drawing/2014/main" id="{E51798CE-6EC5-AB47-C913-52E726D20EF3}"/>
              </a:ext>
            </a:extLst>
          </p:cNvPr>
          <p:cNvSpPr txBox="1"/>
          <p:nvPr/>
        </p:nvSpPr>
        <p:spPr>
          <a:xfrm>
            <a:off x="3061153" y="531750"/>
            <a:ext cx="6128794" cy="2308324"/>
          </a:xfrm>
          <a:prstGeom prst="rect">
            <a:avLst/>
          </a:prstGeom>
          <a:noFill/>
        </p:spPr>
        <p:txBody>
          <a:bodyPr wrap="square">
            <a:spAutoFit/>
          </a:bodyPr>
          <a:lstStyle/>
          <a:p>
            <a:r>
              <a:rPr lang="en-US" sz="4000" i="1" dirty="0">
                <a:latin typeface="Abadi" panose="020B0604020104020204" pitchFamily="34" charset="0"/>
              </a:rPr>
              <a:t>EXCERPT READING FROM </a:t>
            </a:r>
            <a:r>
              <a:rPr lang="en-US" sz="4000" dirty="0">
                <a:latin typeface="Abadi" panose="020B0604020104020204" pitchFamily="34" charset="0"/>
              </a:rPr>
              <a:t>DEAR JOSEPHINE</a:t>
            </a:r>
            <a:br>
              <a:rPr lang="en-US" sz="1800" i="1" kern="1200" cap="all" baseline="0" dirty="0">
                <a:solidFill>
                  <a:schemeClr val="tx2"/>
                </a:solidFill>
                <a:latin typeface="Abadi" panose="020B0604020104020204" pitchFamily="34" charset="0"/>
                <a:cs typeface="Aharoni" panose="020F0502020204030204" pitchFamily="2" charset="-79"/>
              </a:rPr>
            </a:br>
            <a:br>
              <a:rPr lang="en-US" sz="1800" i="1" kern="1200" cap="all" baseline="0" dirty="0">
                <a:solidFill>
                  <a:schemeClr val="tx2"/>
                </a:solidFill>
                <a:latin typeface="Abadi" panose="020B0604020104020204" pitchFamily="34" charset="0"/>
                <a:cs typeface="Aharoni" panose="020F0502020204030204" pitchFamily="2" charset="-79"/>
              </a:rPr>
            </a:br>
            <a:br>
              <a:rPr lang="en-US" sz="1800" i="1" kern="1200" cap="all" baseline="0" dirty="0">
                <a:solidFill>
                  <a:schemeClr val="tx2"/>
                </a:solidFill>
                <a:latin typeface="Abadi" panose="020B0604020104020204" pitchFamily="34" charset="0"/>
                <a:cs typeface="Aharoni" panose="020F0502020204030204" pitchFamily="2" charset="-79"/>
              </a:rPr>
            </a:br>
            <a:endParaRPr lang="en-US" sz="2800" dirty="0">
              <a:latin typeface="Abadi" panose="020B0604020104020204" pitchFamily="34" charset="0"/>
            </a:endParaRPr>
          </a:p>
        </p:txBody>
      </p:sp>
    </p:spTree>
    <p:extLst>
      <p:ext uri="{BB962C8B-B14F-4D97-AF65-F5344CB8AC3E}">
        <p14:creationId xmlns:p14="http://schemas.microsoft.com/office/powerpoint/2010/main" val="401626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35683"/>
            <a:ext cx="472003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078866" y="666917"/>
            <a:ext cx="6083161" cy="5886774"/>
          </a:xfrm>
        </p:spPr>
        <p:txBody>
          <a:bodyPr vert="horz" lIns="91440" tIns="45720" rIns="91440" bIns="45720" rtlCol="0" anchor="t">
            <a:normAutofit/>
          </a:bodyPr>
          <a:lstStyle/>
          <a:p>
            <a:r>
              <a:rPr lang="en-US" sz="3600" dirty="0">
                <a:solidFill>
                  <a:schemeClr val="tx2"/>
                </a:solidFill>
                <a:latin typeface="Abadi" panose="020B0604020104020204" pitchFamily="34" charset="0"/>
                <a:cs typeface="Aharoni" panose="020F0502020204030204" pitchFamily="2" charset="-79"/>
              </a:rPr>
              <a:t>About The Steep Climes Quartet</a:t>
            </a:r>
            <a:br>
              <a:rPr lang="en-US" sz="4000" dirty="0">
                <a:solidFill>
                  <a:schemeClr val="tx2"/>
                </a:solidFill>
                <a:latin typeface="Abadi" panose="020B0604020104020204" pitchFamily="34" charset="0"/>
                <a:cs typeface="Aharoni" panose="020F0502020204030204" pitchFamily="2" charset="-79"/>
              </a:rPr>
            </a:br>
            <a:br>
              <a:rPr lang="en-US" sz="2800" dirty="0">
                <a:solidFill>
                  <a:schemeClr val="tx2"/>
                </a:solidFill>
                <a:latin typeface="Abadi" panose="020B0604020104020204" pitchFamily="34" charset="0"/>
                <a:cs typeface="Aharoni" panose="020F0502020204030204" pitchFamily="2" charset="-79"/>
              </a:rPr>
            </a:br>
            <a:r>
              <a:rPr lang="en-US" sz="2800" i="0" dirty="0">
                <a:solidFill>
                  <a:schemeClr val="tx2"/>
                </a:solidFill>
                <a:latin typeface="Abadi" panose="020B0604020104020204" pitchFamily="34" charset="0"/>
                <a:cs typeface="Aharoni" panose="020F0502020204030204" pitchFamily="2" charset="-79"/>
              </a:rPr>
              <a:t>L</a:t>
            </a:r>
            <a:r>
              <a:rPr lang="en-US" sz="2800" i="0" cap="none" dirty="0">
                <a:solidFill>
                  <a:schemeClr val="tx2"/>
                </a:solidFill>
                <a:latin typeface="Abadi" panose="020B0604020104020204" pitchFamily="34" charset="0"/>
                <a:cs typeface="Aharoni" panose="020F0502020204030204" pitchFamily="2" charset="-79"/>
              </a:rPr>
              <a:t>iterary climate fiction thriller series that follows several Berkshire residents through the effects of climate change across the span of nearly three decades</a:t>
            </a:r>
            <a:br>
              <a:rPr lang="en-US" sz="2800" i="0" cap="none" dirty="0">
                <a:solidFill>
                  <a:schemeClr val="tx2"/>
                </a:solidFill>
                <a:latin typeface="Abadi" panose="020B0604020104020204" pitchFamily="34" charset="0"/>
                <a:cs typeface="Aharoni" panose="020F0502020204030204" pitchFamily="2" charset="-79"/>
              </a:rPr>
            </a:br>
            <a:br>
              <a:rPr lang="en-US" sz="2800" i="0" cap="none" dirty="0">
                <a:solidFill>
                  <a:schemeClr val="tx2"/>
                </a:solidFill>
                <a:latin typeface="Abadi" panose="020B0604020104020204" pitchFamily="34" charset="0"/>
                <a:cs typeface="Aharoni" panose="020F0502020204030204" pitchFamily="2" charset="-79"/>
              </a:rPr>
            </a:br>
            <a:endParaRPr lang="en-US" sz="28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8094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518474" y="273378"/>
            <a:ext cx="8705006" cy="5759234"/>
          </a:xfrm>
        </p:spPr>
        <p:txBody>
          <a:bodyPr vert="horz" lIns="91440" tIns="45720" rIns="91440" bIns="45720" rtlCol="0" anchor="t">
            <a:normAutofit fontScale="90000"/>
          </a:bodyPr>
          <a:lstStyle/>
          <a:p>
            <a:pPr lvl="2"/>
            <a:r>
              <a:rPr lang="en-US" sz="3600" i="1" dirty="0"/>
              <a:t>Questions and Answers</a:t>
            </a:r>
            <a:br>
              <a:rPr lang="en-US" sz="4000" i="1" dirty="0"/>
            </a:br>
            <a:br>
              <a:rPr lang="en-US" sz="2800" i="1" dirty="0"/>
            </a:br>
            <a:br>
              <a:rPr lang="en-US" sz="2800" i="1" dirty="0"/>
            </a:br>
            <a:r>
              <a:rPr lang="en-US" sz="3100" dirty="0"/>
              <a:t>David Guenette</a:t>
            </a:r>
            <a:br>
              <a:rPr lang="en-US" sz="3100" dirty="0"/>
            </a:br>
            <a:r>
              <a:rPr lang="en-US" sz="3100" dirty="0">
                <a:solidFill>
                  <a:schemeClr val="tx2">
                    <a:lumMod val="75000"/>
                    <a:lumOff val="25000"/>
                  </a:schemeClr>
                </a:solidFill>
              </a:rPr>
              <a:t>https://davidguenette.com/</a:t>
            </a:r>
            <a:br>
              <a:rPr lang="en-US" sz="2800" i="1" dirty="0">
                <a:solidFill>
                  <a:schemeClr val="tx2">
                    <a:lumMod val="75000"/>
                    <a:lumOff val="25000"/>
                  </a:schemeClr>
                </a:solidFill>
              </a:rPr>
            </a:br>
            <a:br>
              <a:rPr lang="en-US" sz="900" i="1" dirty="0">
                <a:solidFill>
                  <a:schemeClr val="tx2">
                    <a:lumMod val="75000"/>
                    <a:lumOff val="25000"/>
                  </a:schemeClr>
                </a:solidFill>
              </a:rPr>
            </a:br>
            <a:br>
              <a:rPr lang="en-US" sz="2800" i="1" dirty="0">
                <a:solidFill>
                  <a:schemeClr val="tx1"/>
                </a:solidFill>
              </a:rPr>
            </a:br>
            <a:r>
              <a:rPr lang="en-US" sz="3100" i="1" dirty="0">
                <a:solidFill>
                  <a:schemeClr val="tx1"/>
                </a:solidFill>
              </a:rPr>
              <a:t>Kill Well (</a:t>
            </a:r>
            <a:r>
              <a:rPr lang="en-US" sz="3100" dirty="0">
                <a:solidFill>
                  <a:schemeClr val="tx1"/>
                </a:solidFill>
              </a:rPr>
              <a:t>published Fall 2023</a:t>
            </a:r>
            <a:r>
              <a:rPr lang="en-US" sz="3100" i="1" dirty="0">
                <a:solidFill>
                  <a:schemeClr val="tx1"/>
                </a:solidFill>
              </a:rPr>
              <a:t>) is </a:t>
            </a:r>
            <a:r>
              <a:rPr lang="en-US" sz="3100" dirty="0">
                <a:solidFill>
                  <a:schemeClr val="tx1"/>
                </a:solidFill>
              </a:rPr>
              <a:t>available as an </a:t>
            </a:r>
            <a:r>
              <a:rPr lang="en-US" sz="3100" dirty="0" err="1">
                <a:solidFill>
                  <a:schemeClr val="tx1"/>
                </a:solidFill>
              </a:rPr>
              <a:t>ebook</a:t>
            </a:r>
            <a:r>
              <a:rPr lang="en-US" sz="3100" dirty="0">
                <a:solidFill>
                  <a:schemeClr val="tx1"/>
                </a:solidFill>
              </a:rPr>
              <a:t> and in paperback through Amazon and bookstores, as is </a:t>
            </a:r>
            <a:r>
              <a:rPr lang="en-US" sz="3100">
                <a:solidFill>
                  <a:schemeClr val="tx1"/>
                </a:solidFill>
              </a:rPr>
              <a:t>the just </a:t>
            </a:r>
            <a:r>
              <a:rPr lang="en-US" sz="3100" dirty="0">
                <a:solidFill>
                  <a:schemeClr val="tx1"/>
                </a:solidFill>
              </a:rPr>
              <a:t>published </a:t>
            </a:r>
            <a:r>
              <a:rPr lang="en-US" sz="3100" i="1" dirty="0">
                <a:solidFill>
                  <a:schemeClr val="tx1"/>
                </a:solidFill>
              </a:rPr>
              <a:t>Dear Josephine</a:t>
            </a:r>
            <a:br>
              <a:rPr lang="en-US" sz="3100" dirty="0">
                <a:solidFill>
                  <a:schemeClr val="tx2">
                    <a:lumMod val="75000"/>
                    <a:lumOff val="25000"/>
                  </a:schemeClr>
                </a:solidFill>
              </a:rPr>
            </a:br>
            <a:br>
              <a:rPr lang="en-US" sz="3100" dirty="0"/>
            </a:br>
            <a:r>
              <a:rPr lang="en-US" sz="3100" u="sng" dirty="0"/>
              <a:t>Sign up on </a:t>
            </a:r>
            <a:r>
              <a:rPr lang="en-US" sz="3100" i="1" dirty="0">
                <a:solidFill>
                  <a:schemeClr val="tx2">
                    <a:lumMod val="75000"/>
                    <a:lumOff val="25000"/>
                  </a:schemeClr>
                </a:solidFill>
              </a:rPr>
              <a:t>https://davidguenette.com/</a:t>
            </a:r>
            <a:r>
              <a:rPr lang="en-US" sz="3100" u="sng" dirty="0"/>
              <a:t> for notification about new posts and news about the next books in The Steep Climes Quartet!</a:t>
            </a:r>
            <a:br>
              <a:rPr lang="en-US" sz="2800" u="sng" dirty="0"/>
            </a:br>
            <a:br>
              <a:rPr lang="en-US" sz="2800" i="1" kern="1200" cap="all" baseline="0" dirty="0">
                <a:solidFill>
                  <a:schemeClr val="tx2"/>
                </a:solidFill>
                <a:latin typeface="Abadi" panose="020B0604020104020204" pitchFamily="34" charset="0"/>
                <a:cs typeface="Aharoni" panose="020F0502020204030204" pitchFamily="2" charset="-79"/>
              </a:rPr>
            </a:br>
            <a:br>
              <a:rPr lang="en-US" sz="2800" i="1" kern="1200" cap="all" baseline="0" dirty="0">
                <a:solidFill>
                  <a:schemeClr val="tx2"/>
                </a:solidFill>
                <a:latin typeface="Abadi" panose="020B0604020104020204" pitchFamily="34" charset="0"/>
                <a:cs typeface="Aharoni" panose="020F0502020204030204" pitchFamily="2" charset="-79"/>
              </a:rPr>
            </a:br>
            <a:br>
              <a:rPr lang="en-US" sz="2800" i="1" kern="1200" cap="all" baseline="0" dirty="0">
                <a:solidFill>
                  <a:schemeClr val="tx2"/>
                </a:solidFill>
                <a:latin typeface="Abadi" panose="020B0604020104020204" pitchFamily="34" charset="0"/>
                <a:cs typeface="Aharoni" panose="020F0502020204030204" pitchFamily="2" charset="-79"/>
              </a:rPr>
            </a:br>
            <a:endParaRPr lang="en-US" sz="4000" i="0" kern="1200" cap="all" baseline="0" dirty="0">
              <a:solidFill>
                <a:schemeClr val="tx2"/>
              </a:solidFill>
              <a:latin typeface="Abadi" panose="020B0604020104020204" pitchFamily="34" charset="0"/>
              <a:cs typeface="Aharoni" panose="020F0502020204030204" pitchFamily="2" charset="-79"/>
            </a:endParaRPr>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603940" y="6108569"/>
            <a:ext cx="5920426"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Tree>
    <p:extLst>
      <p:ext uri="{BB962C8B-B14F-4D97-AF65-F5344CB8AC3E}">
        <p14:creationId xmlns:p14="http://schemas.microsoft.com/office/powerpoint/2010/main" val="88941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99851"/>
            <a:ext cx="448431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3078866" y="666917"/>
            <a:ext cx="6111081" cy="5475157"/>
          </a:xfrm>
        </p:spPr>
        <p:txBody>
          <a:bodyPr vert="horz" lIns="91440" tIns="45720" rIns="91440" bIns="45720" rtlCol="0" anchor="t">
            <a:normAutofit fontScale="90000"/>
          </a:bodyPr>
          <a:lstStyle/>
          <a:p>
            <a:r>
              <a:rPr lang="en-US" sz="4000" dirty="0">
                <a:solidFill>
                  <a:schemeClr val="tx2"/>
                </a:solidFill>
                <a:latin typeface="Abadi" panose="020B0604020104020204" pitchFamily="34" charset="0"/>
                <a:cs typeface="Aharoni" panose="020F0502020204030204" pitchFamily="2" charset="-79"/>
              </a:rPr>
              <a:t>The Steep Climes Quartet Timeline</a:t>
            </a:r>
            <a:br>
              <a:rPr lang="en-US" sz="4000" dirty="0">
                <a:solidFill>
                  <a:schemeClr val="tx2"/>
                </a:solidFill>
                <a:latin typeface="Abadi" panose="020B0604020104020204" pitchFamily="34" charset="0"/>
                <a:cs typeface="Aharoni" panose="020F0502020204030204" pitchFamily="2" charset="-79"/>
              </a:rPr>
            </a:br>
            <a:br>
              <a:rPr lang="en-US" sz="2800" dirty="0">
                <a:solidFill>
                  <a:schemeClr val="tx2"/>
                </a:solidFill>
                <a:latin typeface="Abadi" panose="020B0604020104020204" pitchFamily="34" charset="0"/>
                <a:cs typeface="Aharoni" panose="020F0502020204030204" pitchFamily="2" charset="-79"/>
              </a:rPr>
            </a:br>
            <a:r>
              <a:rPr lang="en-US" sz="3100" cap="none" dirty="0">
                <a:solidFill>
                  <a:schemeClr val="tx2"/>
                </a:solidFill>
                <a:latin typeface="Abadi" panose="020B0604020104020204" pitchFamily="34" charset="0"/>
                <a:cs typeface="Aharoni" panose="020F0502020204030204" pitchFamily="2" charset="-79"/>
              </a:rPr>
              <a:t>Kill Well</a:t>
            </a:r>
            <a:r>
              <a:rPr lang="en-US" sz="3100" i="0" cap="none" dirty="0">
                <a:solidFill>
                  <a:schemeClr val="tx2"/>
                </a:solidFill>
                <a:latin typeface="Abadi" panose="020B0604020104020204" pitchFamily="34" charset="0"/>
                <a:cs typeface="Aharoni" panose="020F0502020204030204" pitchFamily="2" charset="-79"/>
              </a:rPr>
              <a:t>, published in Fall 2023, begins in 2026</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cap="none" dirty="0">
                <a:solidFill>
                  <a:schemeClr val="tx2"/>
                </a:solidFill>
                <a:latin typeface="Abadi" panose="020B0604020104020204" pitchFamily="34" charset="0"/>
                <a:cs typeface="Aharoni" panose="020F0502020204030204" pitchFamily="2" charset="-79"/>
              </a:rPr>
              <a:t>Dear Josephine</a:t>
            </a:r>
            <a:r>
              <a:rPr lang="en-US" sz="3100" i="0" cap="none" dirty="0">
                <a:solidFill>
                  <a:schemeClr val="tx2"/>
                </a:solidFill>
                <a:latin typeface="Abadi" panose="020B0604020104020204" pitchFamily="34" charset="0"/>
                <a:cs typeface="Aharoni" panose="020F0502020204030204" pitchFamily="2" charset="-79"/>
              </a:rPr>
              <a:t>, publishing Spring 2025, takes place in 2029</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cap="none" dirty="0">
                <a:solidFill>
                  <a:schemeClr val="tx2"/>
                </a:solidFill>
                <a:latin typeface="Abadi" panose="020B0604020104020204" pitchFamily="34" charset="0"/>
                <a:cs typeface="Aharoni" panose="020F0502020204030204" pitchFamily="2" charset="-79"/>
              </a:rPr>
              <a:t>Over Brooklyn Hills</a:t>
            </a:r>
            <a:r>
              <a:rPr lang="en-US" sz="3100" i="0" cap="none" dirty="0">
                <a:solidFill>
                  <a:schemeClr val="tx2"/>
                </a:solidFill>
                <a:latin typeface="Abadi" panose="020B0604020104020204" pitchFamily="34" charset="0"/>
                <a:cs typeface="Aharoni" panose="020F0502020204030204" pitchFamily="2" charset="-79"/>
              </a:rPr>
              <a:t> takes place in 2035</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cap="none" dirty="0">
                <a:solidFill>
                  <a:schemeClr val="tx2"/>
                </a:solidFill>
                <a:latin typeface="Abadi" panose="020B0604020104020204" pitchFamily="34" charset="0"/>
                <a:cs typeface="Aharoni" panose="020F0502020204030204" pitchFamily="2" charset="-79"/>
              </a:rPr>
              <a:t>Farm to Me </a:t>
            </a:r>
            <a:r>
              <a:rPr lang="en-US" sz="3100" i="0" cap="none" dirty="0">
                <a:solidFill>
                  <a:schemeClr val="tx2"/>
                </a:solidFill>
                <a:latin typeface="Abadi" panose="020B0604020104020204" pitchFamily="34" charset="0"/>
                <a:cs typeface="Aharoni" panose="020F0502020204030204" pitchFamily="2" charset="-79"/>
              </a:rPr>
              <a:t>takes place in 2047</a:t>
            </a:r>
            <a:br>
              <a:rPr lang="en-US" sz="3100" i="0" cap="none" dirty="0">
                <a:solidFill>
                  <a:schemeClr val="tx2"/>
                </a:solidFill>
                <a:latin typeface="Abadi" panose="020B0604020104020204" pitchFamily="34" charset="0"/>
                <a:cs typeface="Aharoni" panose="020F0502020204030204" pitchFamily="2" charset="-79"/>
              </a:rPr>
            </a:br>
            <a:endParaRPr lang="en-US" sz="31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8779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51725"/>
            <a:ext cx="448431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6276567" cy="5475157"/>
          </a:xfrm>
        </p:spPr>
        <p:txBody>
          <a:bodyPr vert="horz" lIns="91440" tIns="45720" rIns="91440" bIns="45720" rtlCol="0" anchor="t">
            <a:normAutofit fontScale="90000"/>
          </a:bodyPr>
          <a:lstStyle/>
          <a:p>
            <a:r>
              <a:rPr lang="en-US" sz="4000" cap="none" dirty="0">
                <a:solidFill>
                  <a:schemeClr val="tx2"/>
                </a:solidFill>
                <a:latin typeface="Abadi" panose="020B0604020104020204" pitchFamily="34" charset="0"/>
                <a:cs typeface="Aharoni" panose="020F0502020204030204" pitchFamily="2" charset="-79"/>
              </a:rPr>
              <a:t>THE STEEP CLIMES QUARTET THEMES AND CHARACTERISTICS</a:t>
            </a:r>
            <a:br>
              <a:rPr lang="en-US" dirty="0">
                <a:solidFill>
                  <a:schemeClr val="tx2"/>
                </a:solidFill>
                <a:latin typeface="Abadi" panose="020B0604020104020204" pitchFamily="34" charset="0"/>
                <a:cs typeface="Aharoni" panose="020F0502020204030204" pitchFamily="2" charset="-79"/>
              </a:rPr>
            </a:br>
            <a:br>
              <a:rPr lang="en-US" sz="3200"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Our fractured society and the solidarity of action climate progress requires</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Reader identifies with deeply drawn characters’ near- and mid-term futures</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Climate change science, technologies, and politics are grounded in long-</a:t>
            </a: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term and in-depth study</a:t>
            </a:r>
            <a:endParaRPr lang="en-US" sz="31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133684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835799" y="6219641"/>
            <a:ext cx="448431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6276567" cy="5475157"/>
          </a:xfrm>
        </p:spPr>
        <p:txBody>
          <a:bodyPr vert="horz" lIns="91440" tIns="45720" rIns="91440" bIns="45720" rtlCol="0" anchor="t">
            <a:normAutofit fontScale="90000"/>
          </a:bodyPr>
          <a:lstStyle/>
          <a:p>
            <a:r>
              <a:rPr lang="en-US" sz="4000" cap="none" dirty="0">
                <a:solidFill>
                  <a:schemeClr val="tx2"/>
                </a:solidFill>
                <a:latin typeface="Abadi" panose="020B0604020104020204" pitchFamily="34" charset="0"/>
                <a:cs typeface="Aharoni" panose="020F0502020204030204" pitchFamily="2" charset="-79"/>
              </a:rPr>
              <a:t>POLITICS IN AMERICA… AND THE NEED TO PAUSE</a:t>
            </a:r>
            <a:br>
              <a:rPr lang="en-US" dirty="0">
                <a:solidFill>
                  <a:schemeClr val="tx2"/>
                </a:solidFill>
                <a:latin typeface="Abadi" panose="020B0604020104020204" pitchFamily="34" charset="0"/>
                <a:cs typeface="Aharoni" panose="020F0502020204030204" pitchFamily="2" charset="-79"/>
              </a:rPr>
            </a:br>
            <a:br>
              <a:rPr lang="en-US" sz="3200"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Instead of sticking with my earlier assumptions about politics in America’s near future, the final manuscript revisions for </a:t>
            </a:r>
            <a:r>
              <a:rPr lang="en-US" sz="3100" cap="none" dirty="0">
                <a:solidFill>
                  <a:schemeClr val="tx2"/>
                </a:solidFill>
                <a:latin typeface="Abadi" panose="020B0604020104020204" pitchFamily="34" charset="0"/>
                <a:cs typeface="Aharoni" panose="020F0502020204030204" pitchFamily="2" charset="-79"/>
              </a:rPr>
              <a:t>Dear Josephine </a:t>
            </a:r>
            <a:r>
              <a:rPr lang="en-US" sz="3100" i="0" cap="none" dirty="0">
                <a:solidFill>
                  <a:schemeClr val="tx2"/>
                </a:solidFill>
                <a:latin typeface="Abadi" panose="020B0604020104020204" pitchFamily="34" charset="0"/>
                <a:cs typeface="Aharoni" panose="020F0502020204030204" pitchFamily="2" charset="-79"/>
              </a:rPr>
              <a:t>waited on November 2024 elections.</a:t>
            </a:r>
            <a:br>
              <a:rPr lang="en-US" sz="3100" i="0" cap="none" dirty="0">
                <a:solidFill>
                  <a:schemeClr val="tx2"/>
                </a:solidFill>
                <a:latin typeface="Abadi" panose="020B0604020104020204" pitchFamily="34" charset="0"/>
                <a:cs typeface="Aharoni" panose="020F0502020204030204" pitchFamily="2" charset="-79"/>
              </a:rPr>
            </a:br>
            <a:br>
              <a:rPr lang="en-US" sz="18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A revision of </a:t>
            </a:r>
            <a:r>
              <a:rPr lang="en-US" sz="3100" cap="none" dirty="0">
                <a:solidFill>
                  <a:schemeClr val="tx2"/>
                </a:solidFill>
                <a:latin typeface="Abadi" panose="020B0604020104020204" pitchFamily="34" charset="0"/>
                <a:cs typeface="Aharoni" panose="020F0502020204030204" pitchFamily="2" charset="-79"/>
              </a:rPr>
              <a:t>Kill Well </a:t>
            </a:r>
            <a:r>
              <a:rPr lang="en-US" sz="3100" i="0" cap="none" dirty="0">
                <a:solidFill>
                  <a:schemeClr val="tx2"/>
                </a:solidFill>
                <a:latin typeface="Abadi" panose="020B0604020104020204" pitchFamily="34" charset="0"/>
                <a:cs typeface="Aharoni" panose="020F0502020204030204" pitchFamily="2" charset="-79"/>
              </a:rPr>
              <a:t>was also made, and for the same reason—the major shift in Federal climate policies to </a:t>
            </a:r>
            <a:br>
              <a:rPr lang="en-US" sz="3100" i="0" cap="none" dirty="0">
                <a:solidFill>
                  <a:schemeClr val="tx2"/>
                </a:solidFill>
                <a:latin typeface="Abadi" panose="020B0604020104020204" pitchFamily="34" charset="0"/>
                <a:cs typeface="Aharoni" panose="020F0502020204030204" pitchFamily="2" charset="-79"/>
              </a:rPr>
            </a:br>
            <a:r>
              <a:rPr lang="en-US" sz="3100" i="0" cap="none" dirty="0">
                <a:solidFill>
                  <a:schemeClr val="tx2"/>
                </a:solidFill>
                <a:latin typeface="Abadi" panose="020B0604020104020204" pitchFamily="34" charset="0"/>
                <a:cs typeface="Aharoni" panose="020F0502020204030204" pitchFamily="2" charset="-79"/>
              </a:rPr>
              <a:t>more accurately reflect what is happening politically today.</a:t>
            </a:r>
            <a:br>
              <a:rPr lang="en-US" sz="3100" i="0" cap="none" dirty="0">
                <a:solidFill>
                  <a:schemeClr val="tx2"/>
                </a:solidFill>
                <a:latin typeface="Abadi" panose="020B0604020104020204" pitchFamily="34" charset="0"/>
                <a:cs typeface="Aharoni" panose="020F0502020204030204" pitchFamily="2" charset="-79"/>
              </a:rPr>
            </a:br>
            <a:endParaRPr lang="en-US" sz="31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93373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lose-up of a cover&#10;&#10;Description automatically generated">
            <a:extLst>
              <a:ext uri="{FF2B5EF4-FFF2-40B4-BE49-F238E27FC236}">
                <a16:creationId xmlns:a16="http://schemas.microsoft.com/office/drawing/2014/main" id="{47DA01DC-31B0-CF6A-FF3A-4B78235C6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4" r="-1" b="-1"/>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pic>
        <p:nvPicPr>
          <p:cNvPr id="4" name="Picture 3" descr="A close-up of a hurricane&#10;&#10;Description automatically generated">
            <a:extLst>
              <a:ext uri="{FF2B5EF4-FFF2-40B4-BE49-F238E27FC236}">
                <a16:creationId xmlns:a16="http://schemas.microsoft.com/office/drawing/2014/main" id="{33A3D173-83EE-05CB-0052-6E5252DA9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 y="23316"/>
            <a:ext cx="3307593" cy="6858000"/>
          </a:xfrm>
          <a:prstGeom prst="rect">
            <a:avLst/>
          </a:prstGeom>
        </p:spPr>
      </p:pic>
      <p:cxnSp>
        <p:nvCxnSpPr>
          <p:cNvPr id="53" name="Straight Connector 5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231F0A-B060-5740-E501-E299B04D7940}"/>
              </a:ext>
            </a:extLst>
          </p:cNvPr>
          <p:cNvSpPr txBox="1"/>
          <p:nvPr/>
        </p:nvSpPr>
        <p:spPr>
          <a:xfrm>
            <a:off x="2919164" y="6188060"/>
            <a:ext cx="4484313" cy="369332"/>
          </a:xfrm>
          <a:prstGeom prst="rect">
            <a:avLst/>
          </a:prstGeom>
          <a:noFill/>
        </p:spPr>
        <p:txBody>
          <a:bodyPr wrap="square" rtlCol="0">
            <a:spAutoFit/>
          </a:bodyPr>
          <a:lstStyle/>
          <a:p>
            <a:r>
              <a:rPr lang="en-US" sz="1800" dirty="0">
                <a:solidFill>
                  <a:schemeClr val="tx2"/>
                </a:solidFill>
                <a:latin typeface="Abadi" panose="020B0604020104020204" pitchFamily="34" charset="0"/>
                <a:cs typeface="Aharoni" panose="020F0502020204030204" pitchFamily="2" charset="-79"/>
              </a:rPr>
              <a:t>Griswold Memorial Library, April 19, 2025</a:t>
            </a: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968520" y="666917"/>
            <a:ext cx="6276567" cy="5475157"/>
          </a:xfrm>
        </p:spPr>
        <p:txBody>
          <a:bodyPr vert="horz" lIns="91440" tIns="45720" rIns="91440" bIns="45720" rtlCol="0" anchor="t">
            <a:normAutofit/>
          </a:bodyPr>
          <a:lstStyle/>
          <a:p>
            <a:r>
              <a:rPr lang="en-US" sz="3600" cap="none" dirty="0">
                <a:solidFill>
                  <a:schemeClr val="tx2"/>
                </a:solidFill>
                <a:latin typeface="Abadi" panose="020B0604020104020204" pitchFamily="34" charset="0"/>
                <a:cs typeface="Aharoni" panose="020F0502020204030204" pitchFamily="2" charset="-79"/>
              </a:rPr>
              <a:t>THE STEEP CLIMES QUARTET’S GOAL #1 </a:t>
            </a:r>
            <a:br>
              <a:rPr lang="en-US" dirty="0">
                <a:solidFill>
                  <a:schemeClr val="tx2"/>
                </a:solidFill>
                <a:latin typeface="Abadi" panose="020B0604020104020204" pitchFamily="34" charset="0"/>
                <a:cs typeface="Aharoni" panose="020F0502020204030204" pitchFamily="2" charset="-79"/>
              </a:rPr>
            </a:br>
            <a:br>
              <a:rPr lang="en-US" sz="3200" dirty="0">
                <a:solidFill>
                  <a:schemeClr val="tx2"/>
                </a:solidFill>
                <a:latin typeface="Abadi" panose="020B0604020104020204" pitchFamily="34" charset="0"/>
                <a:cs typeface="Aharoni" panose="020F0502020204030204" pitchFamily="2" charset="-79"/>
              </a:rPr>
            </a:br>
            <a:r>
              <a:rPr lang="en-US" sz="3200" i="0" cap="none" dirty="0">
                <a:solidFill>
                  <a:schemeClr val="tx2"/>
                </a:solidFill>
                <a:latin typeface="Abadi" panose="020B0604020104020204" pitchFamily="34" charset="0"/>
                <a:cs typeface="Aharoni" panose="020F0502020204030204" pitchFamily="2" charset="-79"/>
              </a:rPr>
              <a:t>Entertain while informing the reader of the probable future of climate change  for the Berkshires—and by extension—the world</a:t>
            </a:r>
            <a:br>
              <a:rPr lang="en-US" sz="3200" i="0" cap="none" dirty="0">
                <a:solidFill>
                  <a:schemeClr val="tx2"/>
                </a:solidFill>
                <a:latin typeface="Abadi" panose="020B0604020104020204" pitchFamily="34" charset="0"/>
                <a:cs typeface="Aharoni" panose="020F0502020204030204" pitchFamily="2" charset="-79"/>
              </a:rPr>
            </a:br>
            <a:br>
              <a:rPr lang="en-US" sz="3200" i="0" cap="none" dirty="0">
                <a:solidFill>
                  <a:schemeClr val="tx2"/>
                </a:solidFill>
                <a:latin typeface="Abadi" panose="020B0604020104020204" pitchFamily="34" charset="0"/>
                <a:cs typeface="Aharoni" panose="020F0502020204030204" pitchFamily="2" charset="-79"/>
              </a:rPr>
            </a:br>
            <a:br>
              <a:rPr lang="en-US" sz="3200" i="0" cap="none" dirty="0">
                <a:solidFill>
                  <a:schemeClr val="tx2"/>
                </a:solidFill>
                <a:latin typeface="Abadi" panose="020B0604020104020204" pitchFamily="34" charset="0"/>
                <a:cs typeface="Aharoni" panose="020F0502020204030204" pitchFamily="2" charset="-79"/>
              </a:rPr>
            </a:br>
            <a:endParaRPr lang="en-US" sz="3100" i="0" kern="1200" cap="all" baseline="0" dirty="0">
              <a:solidFill>
                <a:schemeClr val="tx2"/>
              </a:solidFill>
              <a:latin typeface="Abadi" panose="020B0604020104020204" pitchFamily="34" charset="0"/>
              <a:cs typeface="Aharoni" panose="020F0502020204030204" pitchFamily="2" charset="-79"/>
            </a:endParaRPr>
          </a:p>
        </p:txBody>
      </p:sp>
    </p:spTree>
    <p:extLst>
      <p:ext uri="{BB962C8B-B14F-4D97-AF65-F5344CB8AC3E}">
        <p14:creationId xmlns:p14="http://schemas.microsoft.com/office/powerpoint/2010/main" val="236425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20BE78-9FDF-401B-B412-3AA10EC5BEA3}">
  <ds:schemaRefs>
    <ds:schemaRef ds:uri="http://schemas.microsoft.com/office/2006/documentManagement/types"/>
    <ds:schemaRef ds:uri="71af3243-3dd4-4a8d-8c0d-dd76da1f02a5"/>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http://purl.org/dc/terms/"/>
    <ds:schemaRef ds:uri="16c05727-aa75-4e4a-9b5f-8a80a1165891"/>
    <ds:schemaRef ds:uri="http://schemas.openxmlformats.org/package/2006/metadata/core-properties"/>
    <ds:schemaRef ds:uri="230e9df3-be65-4c73-a93b-d1236ebd677e"/>
    <ds:schemaRef ds:uri="http://schemas.microsoft.com/sharepoint/v3"/>
  </ds:schemaRefs>
</ds:datastoreItem>
</file>

<file path=customXml/itemProps2.xml><?xml version="1.0" encoding="utf-8"?>
<ds:datastoreItem xmlns:ds="http://schemas.openxmlformats.org/officeDocument/2006/customXml" ds:itemID="{1C180A77-4928-484F-9529-F716C85D6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E62E91-3991-445A-ADE0-DB143B39320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{D64068B8-8183-4DF2-A244-EDA0A14E0BD2}tf22797433_win32</Template>
  <TotalTime>8122</TotalTime>
  <Words>8665</Words>
  <Application>Microsoft Office PowerPoint</Application>
  <PresentationFormat>Widescreen</PresentationFormat>
  <Paragraphs>464</Paragraphs>
  <Slides>50</Slides>
  <Notes>50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50</vt:i4>
      </vt:variant>
    </vt:vector>
  </HeadingPairs>
  <TitlesOfParts>
    <vt:vector size="63" baseType="lpstr">
      <vt:lpstr>Abadi</vt:lpstr>
      <vt:lpstr>Aptos</vt:lpstr>
      <vt:lpstr>Arial</vt:lpstr>
      <vt:lpstr>Calibri</vt:lpstr>
      <vt:lpstr>FoundersGrotesk-Web</vt:lpstr>
      <vt:lpstr>Libre Baskerville</vt:lpstr>
      <vt:lpstr>Poppins</vt:lpstr>
      <vt:lpstr>Roboto</vt:lpstr>
      <vt:lpstr>SF Pro Display</vt:lpstr>
      <vt:lpstr>Univers Condensed Light</vt:lpstr>
      <vt:lpstr>var(--secHlFont)</vt:lpstr>
      <vt:lpstr>Walbaum Display Light</vt:lpstr>
      <vt:lpstr>AngleLinesVTI</vt:lpstr>
      <vt:lpstr>The Future of Climate Change in The Berkshires  </vt:lpstr>
      <vt:lpstr>Acknowledgments &amp; Thanks!   Thanks to Chelsea Jordan-Makely, Library Director, Griswold Memorial Library, Colrain, MA  Promotion support for this talk has been provided by Citizens’ Climate Lobby/Berkshire Chapter and 350Mass.Org-Berkshires  </vt:lpstr>
      <vt:lpstr>About David Guenette, Part 1  Student  documentary in 1970 on pollution and greenhouse gases… no, not prescient: the “Greenhouse Effect” was already well-understood   Author of The Steep Climes Quartet… started series in 2015  Background in book publishing and digital publishing </vt:lpstr>
      <vt:lpstr>About David Guenette, Part 2  Climate change autodidact since 2007, climate blogger  Founded RetroSheath, a D.E.R. start-up  Resident of Berkshires for two decades  Member of Citizens’ Climate Lobby (CCL) and 350Mass.Org-Berkshires</vt:lpstr>
      <vt:lpstr>About The Steep Climes Quartet  Literary climate fiction thriller series that follows several Berkshire residents through the effects of climate change across the span of nearly three decades  </vt:lpstr>
      <vt:lpstr>The Steep Climes Quartet Timeline  Kill Well, published in Fall 2023, begins in 2026  Dear Josephine, publishing Spring 2025, takes place in 2029  Over Brooklyn Hills takes place in 2035  Farm to Me takes place in 2047 </vt:lpstr>
      <vt:lpstr>THE STEEP CLIMES QUARTET THEMES AND CHARACTERISTICS  Our fractured society and the solidarity of action climate progress requires  Reader identifies with deeply drawn characters’ near- and mid-term futures  Climate change science, technologies, and politics are grounded in long- term and in-depth study</vt:lpstr>
      <vt:lpstr>POLITICS IN AMERICA… AND THE NEED TO PAUSE  Instead of sticking with my earlier assumptions about politics in America’s near future, the final manuscript revisions for Dear Josephine waited on November 2024 elections.  A revision of Kill Well was also made, and for the same reason—the major shift in Federal climate policies to  more accurately reflect what is happening politically today. </vt:lpstr>
      <vt:lpstr>THE STEEP CLIMES QUARTET’S GOAL #1   Entertain while informing the reader of the probable future of climate change  for the Berkshires—and by extension—the world   </vt:lpstr>
      <vt:lpstr>THE STEEP CLIMES QUARTET’S GOAL #2   Explore characters’ challenges with climate change and how climate change’s consequences affect the characters’ lives and elicit positive and negative reactions  </vt:lpstr>
      <vt:lpstr>THE FUTURE OF CLIMATE CHANGE IN THE BERKSHIRES… STARTING WITH THE PRESENT  2023: Hot, Smoky, Deluges  2024: Hotter yet (both climate  and politics) </vt:lpstr>
      <vt:lpstr>POLITICS IS CRUCIAL…   Today, there is a climate change denier in the White House, an ongoing Constitutional crisis, and Federal climate progress efforts under assault nationally.  The main driver for climate progress is legislative: the right laws, regulations, tax policies supporting the transition to renewable energy </vt:lpstr>
      <vt:lpstr>THE CLEAN ENERGY TRANSITION IS CRUCIAL, REGARDLESS OF CLIMATE CHANGE  Fossil fuel use is responsible for an estimated 5.13 million additional deaths per year globally due to air pollution.   7,500 excess deaths, 410,000 asthma attacks, and 2,200 new cases of  childhood asthma in the U.S. are tied  to fossil fuel pollution</vt:lpstr>
      <vt:lpstr>PowerPoint Presentation</vt:lpstr>
      <vt:lpstr>2023: MULTIPLE DAYS IN THE NORTHEAST OF CHOKING SMOKE FROM CANADIAN WILDFIRES THAT BURNED 47 MILLION ACRES  </vt:lpstr>
      <vt:lpstr>2024 WILDFIRES MAP FOR JULY 17, US AND CANADA  </vt:lpstr>
      <vt:lpstr>2024 WAS THE HOTTEST YEAR IN  THE PAST NINE YEARS…  …and each of these years are among the hottest on record </vt:lpstr>
      <vt:lpstr>PowerPoint Presentation</vt:lpstr>
      <vt:lpstr>HEAT TRENDS, 1800-2030  </vt:lpstr>
      <vt:lpstr>HEAVY PRECIPITATION EVENTS TREND 1800-2030  </vt:lpstr>
      <vt:lpstr>2023: DELUGES KILLING PEOPLE AND DESTROYING PROPERTY IN VERMONT, NEW YORK, AND MASSACHUSETTS  Extreme heat was the deadliest weather condition in the United States in 2023, resulting in a total of 207 lives lost that year. This was followed by fire weather, having caused 103 fatalities.    </vt:lpstr>
      <vt:lpstr>THESE ARE 10 OF THE DEADLIEST NATURAL DISASTERS IN 2024, PART 1  1. Tropical Storm Trami Claims More Than 100 Lives in the Philippines 2. Wildfires Kill at Least 136 in Chile 3. Flooding and Landslides Kill at Least 192 in Nepal 4. New Year’s Earthquake Claims at Least 213 Lives in Japan 5. Heavy Flooding Kills at Least 224 in Spain 6. Hurricane Helene Kills At Least 225 in the Southeastern U.S.   </vt:lpstr>
      <vt:lpstr>THESE ARE 10 OF THE DEADLIEST NATURAL DISASTERS IN 2024, PART 2  7. Landslides Claim at Least 250 Lives in Ethiopia 8. Typhoon Yagi Kills Nearly More Than 500 Across Several Southeast Asian Countries 9. Landslide Claims at Least 670 Lives in Papua New Guinea 10. Heat Wave Kills at Least 1,300 During Hajj Pilgrimage in Saudi Arabia  U.S. World &amp; World Report, December 27, 2024</vt:lpstr>
      <vt:lpstr>2023: DELUGES KILLING PEOPLE AND DESTROYING PROPERTY IN VERMONT, NEW YORK, AND MASSACHUSETTS </vt:lpstr>
      <vt:lpstr>AND VERMONT IN 2024… </vt:lpstr>
      <vt:lpstr>WHAT SCIENCE KNOWS AND DOESN’T KNOW ABOUT ATTRIBUTING CLIMATE CHANGE AND EXTREME WEATHER, PART 1  From the science perspective, we can’t confidently relate specific weather events to climate change  Climate is determined by long-term statistical analysis</vt:lpstr>
      <vt:lpstr>WHAT SCIENCE KNOWS AND DOESN’T KNOW ABOUT ATTRIBUTING CLIMATE CHANGE AND EXTREME WEATHER, PART 2  Weather varies moment to moment  Climate is determined by trends in weather variations over time— decades and centuries</vt:lpstr>
      <vt:lpstr>WHAT SCIENCE KNOWS AND DOESN’T KNOW ABOUT ATTRIBUTING CLIMATE CHANGE AND EXTREME WEATHER, PART 3  Opponents of climate change (including “deniers”) cite the limits on scientific conclusions on causality without large enough data sets  Weather events aren’t scientific proof, but the commonsense connections makes climate sense</vt:lpstr>
      <vt:lpstr>PowerPoint Presentation</vt:lpstr>
      <vt:lpstr>PowerPoint Presentation</vt:lpstr>
      <vt:lpstr>GREENHOUSE GAS PROGRESS? PART 1   NOAA data and models help scientists track the global carbon cycle and greenhouse gas emissions from fossil fuels and these are projected to reach a record 36.8 billion metric tons in 2023, an increase of 1.1% over 2022 </vt:lpstr>
      <vt:lpstr>GREENHOUSE GAS PROGRESS? PART 2  Declining coal use helped shrink U.S. greenhouse gas emissions 3%, according to new estimates from the Global Carbon Project, even as global emissions keep the world on a path to exceed 1.5⁰ Celsius of warming before 2030 and 1.7⁰ degrees soon after </vt:lpstr>
      <vt:lpstr>PROGRESS IS POSSIBLE  In 2021, the Infrastructure and Jobs Act passed, containing many big budget items to help fight climate change   In 2022, The Inflation Reduction Act passed, representing the most significant budget and sets of programs so far to address climate change  </vt:lpstr>
      <vt:lpstr>THE PRESENT DAY... GHG PROGRESS IN U.S.   </vt:lpstr>
      <vt:lpstr>THE PRESENT DAY... GHG STILL GROWING WORLDWIDE   </vt:lpstr>
      <vt:lpstr>THE PRESENT DAY... GHG STILL GROWING WORLDWIDE   </vt:lpstr>
      <vt:lpstr>IMAGINING THE BERKSHIRE CLIMATE FUTURE: WEATHER  Storms, rain, floods, fires, heat… a lot like 2023 and 2024  Most days will still seem normal, but there will be more destructive weather, and it will keep getting worse, and this has economic and social consequences  As the decades pass, more frequent extreme weather events occur</vt:lpstr>
      <vt:lpstr>IMAGINING THE BERKSHIRE CLIMATE FUTURE: AGRICULTURE  Climate change will drive domestic and imported food production areas toward reduced yields, raising costs and food supply problems and causing unrest and conflict  There may be local agricultural opportunities and growth in New England farming      </vt:lpstr>
      <vt:lpstr>IMAGINING THE BERKSHIRE CLIMATE FUTURE: ECONOMY  Costs rise as infrastructure repair from extreme weather events put pressure on taxes, along with new climate change mitigation projects  Climate change will present increases in costs for insurance, food, energy, and healthcare, taxes, construction, putting more pressure on a household’s budget  </vt:lpstr>
      <vt:lpstr>IMAGINING THE BERKSHIRE CLIMATE FUTURE, TOURISM  A significant part of the Berkshires economy is tourism  Visitors to the Berkshires—and their economic impact—may decline over the decades as too many hot days make Tanglewood and other cultural institutions less of a draw, and warm winters suppress winter sports businesses</vt:lpstr>
      <vt:lpstr>KILL WELL: 2026  Massive heat wave in upper Midwest, including Chicago, sending Jimmy, Davin’s son, back to Housatonic  Wildfires in Western U.S.  Huge rainstorm wrecks Davin’s garden, damages home  Trump opposes Federal climate progress actions and fossil fuel special interests are on the march </vt:lpstr>
      <vt:lpstr>DEAR JOSEPHINE: 2029  Unprecedented hurricane destroys Florida’s Gold Coast   Heatwaves in the Global South are increasing climate migration  Floods in central Massachusetts put pressure on the local economy and Davin still struggles  National politics shift toward Democrats, but climate terrorism grows</vt:lpstr>
      <vt:lpstr>OVER BROOKLYN HILLS: 2035  Increasing heatwaves drive some from NYC to “free camp” in the Berkshires causing local conflict and Davin’s caught in the middle   Chronic Western drought hurts food production and food prices spike  Climate drives U.S. single-issue voting but climate despair drives violence, including against climate migrants   Technology and AI drop more people into lower economic classes     </vt:lpstr>
      <vt:lpstr>FARM TO ME: 2049  Heatwaves, droughts, hard rains have raised food prices and Northeast farms supply much of the Northeast  Global South climate migration leads to more armed international conflicts  The clean energy transition advances and becomes the focal point of Global South development by China and the U.S.  Davin tries to solve a local murder</vt:lpstr>
      <vt:lpstr>POLITICS AND SOCIETY  As climate worsens, do we, as a community, a state, a country get better or worse?  1. Social discord: collapse or not?  2. Climate migration: welcome or not?   3. Nation state: war or peace?  4. Income/resource inequality: share or hoard?</vt:lpstr>
      <vt:lpstr>HAPPIER THOUGHTS  The global weighted average cost of electricity from solar PV fell by 89% to USD 0.049/kWh, almost one-third less than the cheapest fossil fuel globally.   For onshore wind, the fall was 69% to USD 0.033/kWh in 2022, slightly less than half that of the cheapest fossil  fuel-fired option in 2022 </vt:lpstr>
      <vt:lpstr>         </vt:lpstr>
      <vt:lpstr>         </vt:lpstr>
      <vt:lpstr>         </vt:lpstr>
      <vt:lpstr>Questions and Answers   David Guenette https://davidguenette.com/   Kill Well (published Fall 2023) is available as an ebook and in paperback through Amazon and bookstores, as is the just published Dear Josephine  Sign up on https://davidguenette.com/ for notification about new posts and news about the next books in The Steep Climes Quartet!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Climate in The Berkshires  David Guenette  Lee Public Library, April 12, 2024</dc:title>
  <dc:creator>David Guenette</dc:creator>
  <cp:lastModifiedBy>David Guenette</cp:lastModifiedBy>
  <cp:revision>3</cp:revision>
  <cp:lastPrinted>2024-04-11T20:11:55Z</cp:lastPrinted>
  <dcterms:created xsi:type="dcterms:W3CDTF">2024-03-17T15:24:37Z</dcterms:created>
  <dcterms:modified xsi:type="dcterms:W3CDTF">2025-03-08T19:57:30Z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